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10"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96">
          <p15:clr>
            <a:srgbClr val="A4A3A4"/>
          </p15:clr>
        </p15:guide>
        <p15:guide id="3" orient="horz" pos="1008">
          <p15:clr>
            <a:srgbClr val="A4A3A4"/>
          </p15:clr>
        </p15:guide>
        <p15:guide id="4" pos="2880">
          <p15:clr>
            <a:srgbClr val="A4A3A4"/>
          </p15:clr>
        </p15:guide>
        <p15:guide id="5" pos="576">
          <p15:clr>
            <a:srgbClr val="A4A3A4"/>
          </p15:clr>
        </p15:guide>
        <p15:guide id="6"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84" autoAdjust="0"/>
    <p:restoredTop sz="95501" autoAdjust="0"/>
  </p:normalViewPr>
  <p:slideViewPr>
    <p:cSldViewPr>
      <p:cViewPr varScale="1">
        <p:scale>
          <a:sx n="86" d="100"/>
          <a:sy n="86" d="100"/>
        </p:scale>
        <p:origin x="60" y="78"/>
      </p:cViewPr>
      <p:guideLst>
        <p:guide orient="horz" pos="2160"/>
        <p:guide orient="horz" pos="1296"/>
        <p:guide orient="horz" pos="1008"/>
        <p:guide pos="2880"/>
        <p:guide pos="576"/>
        <p:guide pos="288"/>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_rels/viewProps.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69A791-6324-4BA9-AB51-A5E83F4635A3}" type="slidenum">
              <a:rPr lang="en-US"/>
              <a:pPr/>
              <a:t>‹#›</a:t>
            </a:fld>
            <a:endParaRPr lang="en-US"/>
          </a:p>
        </p:txBody>
      </p:sp>
    </p:spTree>
    <p:extLst>
      <p:ext uri="{BB962C8B-B14F-4D97-AF65-F5344CB8AC3E}">
        <p14:creationId xmlns:p14="http://schemas.microsoft.com/office/powerpoint/2010/main" val="3058985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416B4D-CB1D-45FC-8590-ED513C4B048A}" type="slidenum">
              <a:rPr lang="en-US"/>
              <a:pPr eaLnBrk="1" hangingPunct="1"/>
              <a:t>1</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r>
              <a:rPr lang="es-ES" b="1" smtClean="0">
                <a:latin typeface="Arial" panose="020B0604020202020204" pitchFamily="34" charset="0"/>
              </a:rPr>
              <a:t>Instructor Notes</a:t>
            </a:r>
            <a:r>
              <a:rPr lang="es-ES" b="1" smtClean="0">
                <a:latin typeface="Arial" panose="020B0604020202020204" pitchFamily="34" charset="0"/>
                <a:sym typeface="Wingdings" panose="05000000000000000000" pitchFamily="2" charset="2"/>
              </a:rPr>
              <a:t>)</a:t>
            </a:r>
            <a:endParaRPr lang="es-ES" smtClean="0">
              <a:latin typeface="Arial" panose="020B0604020202020204" pitchFamily="34" charset="0"/>
              <a:sym typeface="Wingdings" panose="05000000000000000000" pitchFamily="2" charset="2"/>
            </a:endParaRPr>
          </a:p>
          <a:p>
            <a:pPr eaLnBrk="1" hangingPunct="1"/>
            <a:endParaRPr lang="es-ES" smtClean="0">
              <a:latin typeface="Arial" panose="020B0604020202020204" pitchFamily="34" charset="0"/>
              <a:sym typeface="Wingdings" panose="05000000000000000000" pitchFamily="2" charset="2"/>
            </a:endParaRPr>
          </a:p>
          <a:p>
            <a:pPr eaLnBrk="1" hangingPunct="1"/>
            <a:r>
              <a:rPr lang="es-ES" smtClean="0">
                <a:latin typeface="Arial" panose="020B0604020202020204" pitchFamily="34" charset="0"/>
                <a:sym typeface="Wingdings" panose="05000000000000000000" pitchFamily="2" charset="2"/>
              </a:rPr>
              <a:t>Este capitulo está diseñado para personas que tienen botes pequeños, usados en aguas protegidas. Por esa razón la información de las ayudas de navegación no están todas incluidas. Si en su zona de navegación utilizan otros tipos de ayudas de navegación, discútalas con los estudiantes.</a:t>
            </a:r>
          </a:p>
          <a:p>
            <a:pPr eaLnBrk="1" hangingPunct="1"/>
            <a:endParaRPr lang="es-ES" smtClean="0">
              <a:latin typeface="Arial" panose="020B0604020202020204" pitchFamily="34" charset="0"/>
              <a:sym typeface="Wingdings" panose="05000000000000000000" pitchFamily="2" charset="2"/>
            </a:endParaRPr>
          </a:p>
          <a:p>
            <a:pPr eaLnBrk="1" hangingPunct="1"/>
            <a:r>
              <a:rPr lang="es-ES" smtClean="0">
                <a:latin typeface="Arial" panose="020B0604020202020204" pitchFamily="34" charset="0"/>
              </a:rPr>
              <a:t>Las configuraciones de luz que aparecen en este capítulo son las que comúnmente se encuentran en botes pequeños recreativos. Si su área tiene un trafico comercial de gran tamaño, por todos los medios incluya configuraciones de luz que los navegantes en su área podrían ver.</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___________</a:t>
            </a:r>
          </a:p>
        </p:txBody>
      </p:sp>
    </p:spTree>
    <p:extLst>
      <p:ext uri="{BB962C8B-B14F-4D97-AF65-F5344CB8AC3E}">
        <p14:creationId xmlns:p14="http://schemas.microsoft.com/office/powerpoint/2010/main" val="23710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B0E1D3-0E8E-4644-BDB9-EEB56C286BAB}" type="slidenum">
              <a:rPr lang="en-US"/>
              <a:pPr eaLnBrk="1" hangingPunct="1"/>
              <a:t>10</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  </a:t>
            </a:r>
            <a:r>
              <a:rPr lang="es-ES" smtClean="0">
                <a:latin typeface="Arial" panose="020B0604020202020204" pitchFamily="34" charset="0"/>
              </a:rPr>
              <a:t>¿Cual es la embarcación que cede el paso?</a:t>
            </a:r>
          </a:p>
          <a:p>
            <a:pPr eaLnBrk="1" hangingPunct="1"/>
            <a:r>
              <a:rPr lang="es-ES" b="1" smtClean="0">
                <a:latin typeface="Arial" panose="020B0604020202020204" pitchFamily="34" charset="0"/>
              </a:rPr>
              <a:t> </a:t>
            </a:r>
            <a:endParaRPr lang="es-ES" smtClean="0">
              <a:latin typeface="Arial" panose="020B0604020202020204" pitchFamily="34" charset="0"/>
            </a:endParaRPr>
          </a:p>
          <a:p>
            <a:pPr eaLnBrk="1" hangingPunct="1"/>
            <a:r>
              <a:rPr lang="es-ES" smtClean="0">
                <a:latin typeface="Arial" panose="020B0604020202020204" pitchFamily="34" charset="0"/>
              </a:rPr>
              <a:t>La embarcación que recibe el viento por babor se mantendrá fuera del curso de la otra.</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157698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C09847-A3CA-4229-B80F-5F8F4C785F3E}" type="slidenum">
              <a:rPr lang="en-US"/>
              <a:pPr eaLnBrk="1" hangingPunct="1"/>
              <a:t>11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  </a:t>
            </a:r>
            <a:r>
              <a:rPr lang="es-ES" smtClean="0">
                <a:latin typeface="Arial" panose="020B0604020202020204" pitchFamily="34" charset="0"/>
              </a:rPr>
              <a:t>¿Cuál de estos botes mantiene el curso y la velocidad?</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El bote con la botavara sobre el lado de babor es el bote que sigue el rumbo.</a:t>
            </a:r>
          </a:p>
          <a:p>
            <a:pPr eaLnBrk="1" hangingPunct="1"/>
            <a:endParaRPr lang="es-ES" smtClean="0">
              <a:latin typeface="Arial" panose="020B0604020202020204" pitchFamily="34" charset="0"/>
            </a:endParaRPr>
          </a:p>
          <a:p>
            <a:pPr eaLnBrk="1" hangingPunct="1"/>
            <a:r>
              <a:rPr lang="es-ES" i="1" smtClean="0">
                <a:latin typeface="Arial" panose="020B0604020202020204" pitchFamily="34" charset="0"/>
              </a:rPr>
              <a:t>Ayuda </a:t>
            </a:r>
            <a:r>
              <a:rPr lang="es-ES" altLang="en-US" i="1" smtClean="0">
                <a:latin typeface="Arial" panose="020B0604020202020204" pitchFamily="34" charset="0"/>
              </a:rPr>
              <a:t>para la c</a:t>
            </a:r>
            <a:r>
              <a:rPr lang="es-ES" i="1" smtClean="0">
                <a:latin typeface="Arial" panose="020B0604020202020204" pitchFamily="34" charset="0"/>
              </a:rPr>
              <a:t>lase: use botes modelos para que los estudiantes demuestren: encontrando, cruzando y pasando.</a:t>
            </a:r>
          </a:p>
          <a:p>
            <a:pPr eaLnBrk="1" hangingPunct="1"/>
            <a:endParaRPr lang="es-ES" i="1" smtClean="0">
              <a:latin typeface="Arial" panose="020B0604020202020204" pitchFamily="34" charset="0"/>
            </a:endParaRPr>
          </a:p>
          <a:p>
            <a:pPr eaLnBrk="1" hangingPunct="1"/>
            <a:endParaRPr lang="es-ES" i="1" smtClean="0">
              <a:latin typeface="Arial" panose="020B0604020202020204" pitchFamily="34" charset="0"/>
            </a:endParaRPr>
          </a:p>
        </p:txBody>
      </p:sp>
    </p:spTree>
    <p:extLst>
      <p:ext uri="{BB962C8B-B14F-4D97-AF65-F5344CB8AC3E}">
        <p14:creationId xmlns:p14="http://schemas.microsoft.com/office/powerpoint/2010/main" val="306483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FD85F4-40C3-4506-A6A4-60CB6A5746DA}" type="slidenum">
              <a:rPr lang="en-US"/>
              <a:pPr eaLnBrk="1" hangingPunct="1"/>
              <a:t>12</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z="1000" b="1" smtClean="0">
                <a:latin typeface="Arial" panose="020B0604020202020204" pitchFamily="34" charset="0"/>
              </a:rPr>
              <a:t>Notas del Instructor:</a:t>
            </a:r>
          </a:p>
          <a:p>
            <a:pPr eaLnBrk="1" hangingPunct="1">
              <a:lnSpc>
                <a:spcPct val="90000"/>
              </a:lnSpc>
            </a:pPr>
            <a:endParaRPr lang="es-ES" sz="1000" b="1" smtClean="0">
              <a:latin typeface="Arial" panose="020B0604020202020204" pitchFamily="34" charset="0"/>
            </a:endParaRPr>
          </a:p>
          <a:p>
            <a:pPr eaLnBrk="1" hangingPunct="1">
              <a:lnSpc>
                <a:spcPct val="90000"/>
              </a:lnSpc>
            </a:pPr>
            <a:r>
              <a:rPr lang="es-ES" sz="1000" smtClean="0">
                <a:latin typeface="Arial" panose="020B0604020202020204" pitchFamily="34" charset="0"/>
              </a:rPr>
              <a:t>Antes de animar la filmina: </a:t>
            </a:r>
          </a:p>
          <a:p>
            <a:pPr eaLnBrk="1" hangingPunct="1">
              <a:lnSpc>
                <a:spcPct val="90000"/>
              </a:lnSpc>
            </a:pPr>
            <a:endParaRPr lang="es-ES" sz="1000" smtClean="0">
              <a:latin typeface="Arial" panose="020B0604020202020204" pitchFamily="34" charset="0"/>
            </a:endParaRPr>
          </a:p>
          <a:p>
            <a:pPr eaLnBrk="1" hangingPunct="1">
              <a:lnSpc>
                <a:spcPct val="90000"/>
              </a:lnSpc>
            </a:pPr>
            <a:r>
              <a:rPr lang="es-ES" sz="1000" b="1" smtClean="0">
                <a:latin typeface="Arial" panose="020B0604020202020204" pitchFamily="34" charset="0"/>
              </a:rPr>
              <a:t>PREGUNTE:  </a:t>
            </a:r>
            <a:r>
              <a:rPr lang="es-ES" sz="1000" smtClean="0">
                <a:latin typeface="Arial" panose="020B0604020202020204" pitchFamily="34" charset="0"/>
              </a:rPr>
              <a:t>¿Por qué los botes tienen luces?</a:t>
            </a:r>
            <a:endParaRPr lang="es-ES" sz="1000" b="1" smtClean="0">
              <a:latin typeface="Arial" panose="020B0604020202020204" pitchFamily="34" charset="0"/>
            </a:endParaRPr>
          </a:p>
          <a:p>
            <a:pPr eaLnBrk="1" hangingPunct="1">
              <a:lnSpc>
                <a:spcPct val="90000"/>
              </a:lnSpc>
            </a:pPr>
            <a:endParaRPr lang="es-ES" sz="1000" smtClean="0">
              <a:latin typeface="Arial" panose="020B0604020202020204" pitchFamily="34" charset="0"/>
            </a:endParaRPr>
          </a:p>
          <a:p>
            <a:pPr eaLnBrk="1" hangingPunct="1">
              <a:lnSpc>
                <a:spcPct val="90000"/>
              </a:lnSpc>
              <a:buFontTx/>
              <a:buChar char="•"/>
            </a:pPr>
            <a:r>
              <a:rPr lang="es-ES" sz="1000" smtClean="0">
                <a:latin typeface="Arial" panose="020B0604020202020204" pitchFamily="34" charset="0"/>
              </a:rPr>
              <a:t> Para identificar el tipo de bote </a:t>
            </a:r>
          </a:p>
          <a:p>
            <a:pPr eaLnBrk="1" hangingPunct="1">
              <a:lnSpc>
                <a:spcPct val="90000"/>
              </a:lnSpc>
              <a:buFontTx/>
              <a:buChar char="•"/>
            </a:pPr>
            <a:r>
              <a:rPr lang="es-ES" sz="1000" smtClean="0">
                <a:latin typeface="Arial" panose="020B0604020202020204" pitchFamily="34" charset="0"/>
              </a:rPr>
              <a:t> Para identificar el bote que continúa el rumbo y el que cede el paso.</a:t>
            </a:r>
          </a:p>
          <a:p>
            <a:pPr eaLnBrk="1" hangingPunct="1">
              <a:lnSpc>
                <a:spcPct val="90000"/>
              </a:lnSpc>
              <a:buFontTx/>
              <a:buChar char="•"/>
            </a:pPr>
            <a:endParaRPr lang="es-ES" sz="1000" smtClean="0">
              <a:latin typeface="Arial" panose="020B0604020202020204" pitchFamily="34" charset="0"/>
            </a:endParaRPr>
          </a:p>
          <a:p>
            <a:pPr eaLnBrk="1" hangingPunct="1">
              <a:lnSpc>
                <a:spcPct val="90000"/>
              </a:lnSpc>
            </a:pPr>
            <a:r>
              <a:rPr lang="es-ES" sz="1000" b="1" smtClean="0">
                <a:latin typeface="Arial" panose="020B0604020202020204" pitchFamily="34" charset="0"/>
              </a:rPr>
              <a:t>PREGUNTE: </a:t>
            </a:r>
            <a:r>
              <a:rPr lang="es-ES" sz="1000" smtClean="0">
                <a:latin typeface="Arial" panose="020B0604020202020204" pitchFamily="34" charset="0"/>
              </a:rPr>
              <a:t>¿Cuáles son los colores y los nombres de las luces que necesita?</a:t>
            </a:r>
          </a:p>
          <a:p>
            <a:pPr eaLnBrk="1" hangingPunct="1">
              <a:lnSpc>
                <a:spcPct val="90000"/>
              </a:lnSpc>
            </a:pPr>
            <a:endParaRPr lang="es-ES" sz="1000" b="1" smtClean="0">
              <a:latin typeface="Arial" panose="020B0604020202020204" pitchFamily="34" charset="0"/>
            </a:endParaRPr>
          </a:p>
          <a:p>
            <a:pPr eaLnBrk="1" hangingPunct="1">
              <a:lnSpc>
                <a:spcPct val="90000"/>
              </a:lnSpc>
            </a:pPr>
            <a:r>
              <a:rPr lang="es-ES" sz="1000" smtClean="0">
                <a:latin typeface="Arial" panose="020B0604020202020204" pitchFamily="34" charset="0"/>
              </a:rPr>
              <a:t>Discute el arco de visibilidad para cada uno.</a:t>
            </a:r>
          </a:p>
          <a:p>
            <a:pPr eaLnBrk="1" hangingPunct="1">
              <a:lnSpc>
                <a:spcPct val="90000"/>
              </a:lnSpc>
            </a:pPr>
            <a:endParaRPr lang="es-ES" sz="1000" smtClean="0">
              <a:latin typeface="Arial" panose="020B0604020202020204" pitchFamily="34" charset="0"/>
            </a:endParaRPr>
          </a:p>
          <a:p>
            <a:pPr eaLnBrk="1" hangingPunct="1">
              <a:lnSpc>
                <a:spcPct val="90000"/>
              </a:lnSpc>
            </a:pPr>
            <a:r>
              <a:rPr lang="es-ES" sz="1000" smtClean="0">
                <a:latin typeface="Arial" panose="020B0604020202020204" pitchFamily="34" charset="0"/>
              </a:rPr>
              <a:t>Enfatizar que los veleros en vela no enseñan una luz en el tope del palo. </a:t>
            </a:r>
          </a:p>
          <a:p>
            <a:pPr eaLnBrk="1" hangingPunct="1">
              <a:lnSpc>
                <a:spcPct val="90000"/>
              </a:lnSpc>
            </a:pPr>
            <a:endParaRPr lang="es-ES" sz="1000" smtClean="0">
              <a:latin typeface="Arial" panose="020B0604020202020204" pitchFamily="34" charset="0"/>
            </a:endParaRPr>
          </a:p>
          <a:p>
            <a:pPr eaLnBrk="1" hangingPunct="1">
              <a:lnSpc>
                <a:spcPct val="90000"/>
              </a:lnSpc>
            </a:pPr>
            <a:endParaRPr lang="es-ES" sz="1000" smtClean="0">
              <a:latin typeface="Arial" panose="020B0604020202020204" pitchFamily="34" charset="0"/>
            </a:endParaRPr>
          </a:p>
          <a:p>
            <a:pPr eaLnBrk="1" hangingPunct="1">
              <a:lnSpc>
                <a:spcPct val="90000"/>
              </a:lnSpc>
            </a:pPr>
            <a:r>
              <a:rPr lang="es-ES" sz="1000" smtClean="0">
                <a:latin typeface="Arial" panose="020B0604020202020204" pitchFamily="34" charset="0"/>
              </a:rPr>
              <a:t>Luces laterales</a:t>
            </a:r>
          </a:p>
          <a:p>
            <a:pPr eaLnBrk="1" hangingPunct="1">
              <a:lnSpc>
                <a:spcPct val="90000"/>
              </a:lnSpc>
            </a:pPr>
            <a:r>
              <a:rPr lang="es-ES" sz="1000" smtClean="0">
                <a:latin typeface="Arial" panose="020B0604020202020204" pitchFamily="34" charset="0"/>
              </a:rPr>
              <a:t>	Rojo y verde se ven en frente del bote</a:t>
            </a:r>
          </a:p>
          <a:p>
            <a:pPr eaLnBrk="1" hangingPunct="1">
              <a:lnSpc>
                <a:spcPct val="90000"/>
              </a:lnSpc>
            </a:pPr>
            <a:r>
              <a:rPr lang="es-ES" sz="1000" smtClean="0">
                <a:latin typeface="Arial" panose="020B0604020202020204" pitchFamily="34" charset="0"/>
              </a:rPr>
              <a:t>Luces del alcance</a:t>
            </a:r>
          </a:p>
          <a:p>
            <a:pPr eaLnBrk="1" hangingPunct="1">
              <a:lnSpc>
                <a:spcPct val="90000"/>
              </a:lnSpc>
            </a:pPr>
            <a:r>
              <a:rPr lang="es-ES" sz="1000" smtClean="0">
                <a:latin typeface="Arial" panose="020B0604020202020204" pitchFamily="34" charset="0"/>
              </a:rPr>
              <a:t>	Blanca vista a la parte trasera del bote</a:t>
            </a:r>
          </a:p>
          <a:p>
            <a:pPr eaLnBrk="1" hangingPunct="1">
              <a:lnSpc>
                <a:spcPct val="90000"/>
              </a:lnSpc>
            </a:pPr>
            <a:endParaRPr lang="es-ES" sz="1000" smtClean="0">
              <a:latin typeface="Arial" panose="020B0604020202020204" pitchFamily="34" charset="0"/>
            </a:endParaRPr>
          </a:p>
          <a:p>
            <a:pPr eaLnBrk="1" hangingPunct="1">
              <a:lnSpc>
                <a:spcPct val="90000"/>
              </a:lnSpc>
            </a:pPr>
            <a:r>
              <a:rPr lang="es-ES" sz="1000" smtClean="0">
                <a:latin typeface="Arial" panose="020B0604020202020204" pitchFamily="34" charset="0"/>
              </a:rPr>
              <a:t>Luces de tope</a:t>
            </a:r>
          </a:p>
          <a:p>
            <a:pPr eaLnBrk="1" hangingPunct="1">
              <a:lnSpc>
                <a:spcPct val="90000"/>
              </a:lnSpc>
            </a:pPr>
            <a:r>
              <a:rPr lang="es-ES" sz="1000" smtClean="0">
                <a:latin typeface="Arial" panose="020B0604020202020204" pitchFamily="34" charset="0"/>
              </a:rPr>
              <a:t>	Blanca vista por el frente y lados</a:t>
            </a:r>
          </a:p>
          <a:p>
            <a:pPr eaLnBrk="1" hangingPunct="1">
              <a:lnSpc>
                <a:spcPct val="90000"/>
              </a:lnSpc>
            </a:pPr>
            <a:r>
              <a:rPr lang="es-ES" sz="1000" smtClean="0">
                <a:latin typeface="Arial" panose="020B0604020202020204" pitchFamily="34" charset="0"/>
              </a:rPr>
              <a:t>Luz blanca alrededor</a:t>
            </a:r>
          </a:p>
          <a:p>
            <a:pPr eaLnBrk="1" hangingPunct="1">
              <a:lnSpc>
                <a:spcPct val="90000"/>
              </a:lnSpc>
            </a:pPr>
            <a:r>
              <a:rPr lang="es-ES" sz="1000" smtClean="0">
                <a:latin typeface="Arial" panose="020B0604020202020204" pitchFamily="34" charset="0"/>
              </a:rPr>
              <a:t>	Vistas desde todas las direcciones</a:t>
            </a:r>
          </a:p>
          <a:p>
            <a:pPr eaLnBrk="1" hangingPunct="1">
              <a:lnSpc>
                <a:spcPct val="90000"/>
              </a:lnSpc>
            </a:pPr>
            <a:endParaRPr lang="es-ES" sz="1000" smtClean="0">
              <a:latin typeface="Arial" panose="020B0604020202020204" pitchFamily="34" charset="0"/>
            </a:endParaRPr>
          </a:p>
        </p:txBody>
      </p:sp>
    </p:spTree>
    <p:extLst>
      <p:ext uri="{BB962C8B-B14F-4D97-AF65-F5344CB8AC3E}">
        <p14:creationId xmlns:p14="http://schemas.microsoft.com/office/powerpoint/2010/main" val="870471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2B1255-A0D2-444E-B3B8-715549F4C976}" type="slidenum">
              <a:rPr lang="en-US"/>
              <a:pPr eaLnBrk="1" hangingPunct="1"/>
              <a:t>13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Discuta  la importancia de saber si un bote fue remolcado o está siendo remolcado.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Luces amarillas</a:t>
            </a:r>
          </a:p>
          <a:p>
            <a:pPr lvl="1" eaLnBrk="1" hangingPunct="1"/>
            <a:r>
              <a:rPr lang="es-ES" smtClean="0">
                <a:latin typeface="Arial" panose="020B0604020202020204" pitchFamily="34" charset="0"/>
              </a:rPr>
              <a:t>Vistas en la barcaza u otra embarcación grande que está siendo remolcada.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Luz amarilla sobre la blanca en las popa</a:t>
            </a:r>
          </a:p>
          <a:p>
            <a:pPr eaLnBrk="1" hangingPunct="1"/>
            <a:r>
              <a:rPr lang="es-ES" smtClean="0">
                <a:latin typeface="Arial" panose="020B0604020202020204" pitchFamily="34" charset="0"/>
              </a:rPr>
              <a:t>	Una o varias embarcaciones siendo remolcadas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Amarilla intermitente </a:t>
            </a:r>
          </a:p>
          <a:p>
            <a:pPr eaLnBrk="1" hangingPunct="1"/>
            <a:r>
              <a:rPr lang="es-ES" smtClean="0">
                <a:latin typeface="Arial" panose="020B0604020202020204" pitchFamily="34" charset="0"/>
              </a:rPr>
              <a:t>	Porción delantera de la barcaza o la embarcación está siendo utilizada.</a:t>
            </a:r>
          </a:p>
          <a:p>
            <a:pPr eaLnBrk="1" hangingPunct="1"/>
            <a:endParaRPr lang="en-US"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70709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21E52DC-D7B5-4981-B942-A175E61D7EA4}" type="slidenum">
              <a:rPr lang="en-US"/>
              <a:pPr eaLnBrk="1" hangingPunct="1"/>
              <a:t>14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Enfatizar de que pueden haber muchas yardas entre la embarcación que remolca y la que están remolcando y el peligro de cruzar entre medio de las dos.</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Señale las dos luces blancas de tope que indican una embarcación en remolque.</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1637404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0D199C7-2B12-43C5-9730-384799DE0670}" type="slidenum">
              <a:rPr lang="en-US"/>
              <a:pPr eaLnBrk="1" hangingPunct="1"/>
              <a:t>15</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n-US" b="1" smtClean="0">
              <a:latin typeface="Arial" panose="020B0604020202020204" pitchFamily="34" charset="0"/>
            </a:endParaRPr>
          </a:p>
          <a:p>
            <a:pPr eaLnBrk="1" hangingPunct="1"/>
            <a:r>
              <a:rPr lang="es-ES" b="1" smtClean="0">
                <a:latin typeface="Arial" panose="020B0604020202020204" pitchFamily="34" charset="0"/>
              </a:rPr>
              <a:t>PREGUNTE:  </a:t>
            </a:r>
            <a:r>
              <a:rPr lang="es-ES" smtClean="0">
                <a:latin typeface="Arial" panose="020B0604020202020204" pitchFamily="34" charset="0"/>
              </a:rPr>
              <a:t>a los estudiantes que digan por qué cada una de estas es sigue a rumbo o cede el paso</a:t>
            </a:r>
          </a:p>
          <a:p>
            <a:pPr eaLnBrk="1" hangingPunct="1"/>
            <a:endParaRPr lang="es-ES" b="1" smtClean="0">
              <a:latin typeface="Arial" panose="020B0604020202020204" pitchFamily="34" charset="0"/>
            </a:endParaRPr>
          </a:p>
        </p:txBody>
      </p:sp>
    </p:spTree>
    <p:extLst>
      <p:ext uri="{BB962C8B-B14F-4D97-AF65-F5344CB8AC3E}">
        <p14:creationId xmlns:p14="http://schemas.microsoft.com/office/powerpoint/2010/main" val="3906952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7AD0A6-EE3F-41B8-9204-EDA11644E3D4}" type="slidenum">
              <a:rPr lang="en-US"/>
              <a:pPr eaLnBrk="1" hangingPunct="1"/>
              <a:t>16</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Antes de animar las </a:t>
            </a:r>
            <a:r>
              <a:rPr lang="es-ES" altLang="en-US" smtClean="0">
                <a:latin typeface="Arial" panose="020B0604020202020204" pitchFamily="34" charset="0"/>
              </a:rPr>
              <a:t>filmina</a:t>
            </a:r>
            <a:r>
              <a:rPr lang="es-ES" smtClean="0">
                <a:latin typeface="Arial" panose="020B0604020202020204" pitchFamily="34" charset="0"/>
              </a:rPr>
              <a:t> </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¿Qué es único de las luces de un velero?</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Verde o roja sólo observadas</a:t>
            </a:r>
          </a:p>
          <a:p>
            <a:pPr eaLnBrk="1" hangingPunct="1"/>
            <a:r>
              <a:rPr lang="es-ES" smtClean="0">
                <a:latin typeface="Arial" panose="020B0604020202020204" pitchFamily="34" charset="0"/>
              </a:rPr>
              <a:t>	Quizás un velero a vela</a:t>
            </a:r>
          </a:p>
          <a:p>
            <a:pPr lvl="1" eaLnBrk="1" hangingPunct="1"/>
            <a:r>
              <a:rPr lang="es-ES" smtClean="0">
                <a:latin typeface="Arial" panose="020B0604020202020204" pitchFamily="34" charset="0"/>
              </a:rPr>
              <a:t>	Cede el paso</a:t>
            </a:r>
          </a:p>
          <a:p>
            <a:pPr eaLnBrk="1" hangingPunct="1"/>
            <a:r>
              <a:rPr lang="es-ES" smtClean="0">
                <a:latin typeface="Arial" panose="020B0604020202020204" pitchFamily="34" charset="0"/>
              </a:rPr>
              <a:t>Velero usando sólo velas </a:t>
            </a:r>
          </a:p>
          <a:p>
            <a:pPr lvl="1" eaLnBrk="1" hangingPunct="1"/>
            <a:r>
              <a:rPr lang="es-ES" smtClean="0">
                <a:latin typeface="Arial" panose="020B0604020202020204" pitchFamily="34" charset="0"/>
              </a:rPr>
              <a:t>Siempre sigue el rumbo excepto en adelantamiento </a:t>
            </a: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503939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7267BE-0E39-4E83-9A22-970C4D3FF2D9}" type="slidenum">
              <a:rPr lang="en-US"/>
              <a:pPr eaLnBrk="1" hangingPunct="1"/>
              <a:t>17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smtClean="0">
              <a:latin typeface="Tahoma" panose="020B0604030504040204" pitchFamily="34" charset="0"/>
              <a:cs typeface="Tahoma" panose="020B0604030504040204" pitchFamily="34" charset="0"/>
            </a:endParaRPr>
          </a:p>
          <a:p>
            <a:pPr eaLnBrk="1" hangingPunct="1"/>
            <a:r>
              <a:rPr lang="es-ES" smtClean="0">
                <a:latin typeface="Tahoma" panose="020B0604030504040204" pitchFamily="34" charset="0"/>
                <a:cs typeface="Tahoma" panose="020B0604030504040204" pitchFamily="34" charset="0"/>
              </a:rPr>
              <a:t>Posiblemente algunas situaciones de velero motorizado. </a:t>
            </a:r>
          </a:p>
          <a:p>
            <a:pPr eaLnBrk="1" hangingPunct="1"/>
            <a:endParaRPr lang="es-ES" smtClean="0">
              <a:latin typeface="Tahoma" panose="020B0604030504040204" pitchFamily="34" charset="0"/>
              <a:cs typeface="Tahoma" panose="020B0604030504040204" pitchFamily="34" charset="0"/>
            </a:endParaRPr>
          </a:p>
          <a:p>
            <a:pPr eaLnBrk="1" hangingPunct="1"/>
            <a:r>
              <a:rPr lang="es-ES" smtClean="0">
                <a:latin typeface="Tahoma" panose="020B0604030504040204" pitchFamily="34" charset="0"/>
                <a:cs typeface="Tahoma" panose="020B0604030504040204" pitchFamily="34" charset="0"/>
              </a:rPr>
              <a:t>Discuta cómo la embarcación que cede el paso es determinada por las luces. </a:t>
            </a:r>
          </a:p>
          <a:p>
            <a:pPr eaLnBrk="1" hangingPunct="1"/>
            <a:endParaRPr lang="es-ES" smtClean="0">
              <a:latin typeface="Tahoma" panose="020B0604030504040204" pitchFamily="34" charset="0"/>
              <a:cs typeface="Tahoma" panose="020B0604030504040204" pitchFamily="34" charset="0"/>
            </a:endParaRPr>
          </a:p>
          <a:p>
            <a:pPr eaLnBrk="1" hangingPunct="1"/>
            <a:endParaRPr lang="es-ES" smtClean="0">
              <a:latin typeface="Tahoma" panose="020B0604030504040204" pitchFamily="34" charset="0"/>
              <a:cs typeface="Tahoma" panose="020B0604030504040204" pitchFamily="34" charset="0"/>
            </a:endParaRPr>
          </a:p>
          <a:p>
            <a:pPr eaLnBrk="1" hangingPunct="1"/>
            <a:endParaRPr lang="es-ES" smtClean="0">
              <a:latin typeface="Tahoma" panose="020B0604030504040204" pitchFamily="34" charset="0"/>
              <a:cs typeface="Tahoma" panose="020B060403050404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34463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F4B841-54CB-48EF-B8D0-FFF16460DB5B}" type="slidenum">
              <a:rPr lang="en-US"/>
              <a:pPr eaLnBrk="1" hangingPunct="1"/>
              <a:t>18</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smtClean="0">
              <a:latin typeface="Tahoma" panose="020B0604030504040204" pitchFamily="34" charset="0"/>
              <a:cs typeface="Tahoma" panose="020B0604030504040204" pitchFamily="34" charset="0"/>
            </a:endParaRPr>
          </a:p>
          <a:p>
            <a:pPr eaLnBrk="1" hangingPunct="1"/>
            <a:endParaRPr lang="es-ES" smtClean="0">
              <a:latin typeface="Tahoma" panose="020B0604030504040204" pitchFamily="34" charset="0"/>
              <a:cs typeface="Tahoma" panose="020B0604030504040204" pitchFamily="34" charset="0"/>
            </a:endParaRPr>
          </a:p>
          <a:p>
            <a:pPr eaLnBrk="1" hangingPunct="1"/>
            <a:r>
              <a:rPr lang="es-ES" smtClean="0">
                <a:latin typeface="Tahoma" panose="020B0604030504040204" pitchFamily="34" charset="0"/>
                <a:cs typeface="Tahoma" panose="020B0604030504040204" pitchFamily="34" charset="0"/>
              </a:rPr>
              <a:t>Discuta estas medidas de seguridad de navegación nocturna.</a:t>
            </a:r>
            <a:endParaRPr lang="es-ES" smtClean="0">
              <a:latin typeface="Arial" panose="020B0604020202020204" pitchFamily="34" charset="0"/>
              <a:cs typeface="Times New Roman" panose="02020603050405020304" pitchFamily="18"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261641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F191FB-963C-4B64-9E93-FDA453AF96DD}" type="slidenum">
              <a:rPr lang="en-US"/>
              <a:pPr eaLnBrk="1" hangingPunct="1"/>
              <a:t>19</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La pregunta en la filmina</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Usamos señales de sonido para alertar a otros botes nuestras intenciones;</a:t>
            </a:r>
          </a:p>
          <a:p>
            <a:pPr eaLnBrk="1" hangingPunct="1"/>
            <a:r>
              <a:rPr lang="es-ES" smtClean="0">
                <a:latin typeface="Arial" panose="020B0604020202020204" pitchFamily="34" charset="0"/>
              </a:rPr>
              <a:t>identificar nuestro tipo de bote y su posición en visibilidad reducida. </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¿Qué es un toque prolongado y uno breve?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Toque Breve: Alrededor de Un Segundo de Largo</a:t>
            </a:r>
          </a:p>
          <a:p>
            <a:pPr eaLnBrk="1" hangingPunct="1"/>
            <a:r>
              <a:rPr lang="es-ES" smtClean="0">
                <a:latin typeface="Arial" panose="020B0604020202020204" pitchFamily="34" charset="0"/>
              </a:rPr>
              <a:t>Toque Prolongado: 4 a 6 Segundos</a:t>
            </a:r>
          </a:p>
          <a:p>
            <a:pPr eaLnBrk="1" hangingPunct="1"/>
            <a:endParaRPr lang="es-E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85647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260326-73B7-4B39-B39B-6C7601ED683F}" type="slidenum">
              <a:rPr lang="en-US"/>
              <a:pPr eaLnBrk="1" hangingPunct="1"/>
              <a:t>2</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altLang="en-US" b="1" smtClean="0">
                <a:latin typeface="Arial" panose="020B0604020202020204" pitchFamily="34" charset="0"/>
              </a:rPr>
              <a:t>Pregunte:</a:t>
            </a:r>
            <a:r>
              <a:rPr lang="es-ES" altLang="en-US" smtClean="0">
                <a:latin typeface="Arial" panose="020B0604020202020204" pitchFamily="34" charset="0"/>
              </a:rPr>
              <a:t>  </a:t>
            </a:r>
            <a:r>
              <a:rPr lang="es-ES" smtClean="0">
                <a:latin typeface="Arial" panose="020B0604020202020204" pitchFamily="34" charset="0"/>
              </a:rPr>
              <a:t>¿Cuáles son las Reglas de Navegación y para qué sirven? </a:t>
            </a:r>
          </a:p>
          <a:p>
            <a:pPr eaLnBrk="1" hangingPunct="1"/>
            <a:endParaRPr lang="es-ES" smtClean="0">
              <a:latin typeface="Arial" panose="020B0604020202020204" pitchFamily="34" charset="0"/>
            </a:endParaRPr>
          </a:p>
          <a:p>
            <a:pPr lvl="1" eaLnBrk="1" hangingPunct="1">
              <a:buFontTx/>
              <a:buChar char="•"/>
            </a:pPr>
            <a:r>
              <a:rPr lang="es-ES" smtClean="0">
                <a:latin typeface="Arial" panose="020B0604020202020204" pitchFamily="34" charset="0"/>
              </a:rPr>
              <a:t> Cómo operamos embarcaciones en situaciones donde existe riesgo de colisión</a:t>
            </a:r>
          </a:p>
          <a:p>
            <a:pPr eaLnBrk="1" hangingPunct="1"/>
            <a:endParaRPr lang="es-ES" smtClean="0">
              <a:latin typeface="Arial" panose="020B0604020202020204" pitchFamily="34" charset="0"/>
            </a:endParaRPr>
          </a:p>
          <a:p>
            <a:pPr lvl="1" eaLnBrk="1" hangingPunct="1">
              <a:buFontTx/>
              <a:buChar char="•"/>
            </a:pPr>
            <a:r>
              <a:rPr lang="es-ES" smtClean="0">
                <a:latin typeface="Arial" panose="020B0604020202020204" pitchFamily="34" charset="0"/>
              </a:rPr>
              <a:t> Para evitar colisiones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Discuta la Regla General de Responsabilidad.</a:t>
            </a: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677066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0CF7878-FFCD-4158-9AB5-4CFC7EA957D8}" type="slidenum">
              <a:rPr lang="en-US"/>
              <a:pPr eaLnBrk="1" hangingPunct="1"/>
              <a:t>20</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b="1" smtClean="0">
                <a:latin typeface="Tahoma" panose="020B0604030504040204" pitchFamily="34" charset="0"/>
                <a:cs typeface="Tahoma" panose="020B0604030504040204" pitchFamily="34" charset="0"/>
              </a:rPr>
              <a:t>:</a:t>
            </a:r>
            <a:r>
              <a:rPr lang="es-ES" smtClean="0">
                <a:latin typeface="Tahoma" panose="020B0604030504040204" pitchFamily="34" charset="0"/>
                <a:cs typeface="Tahoma" panose="020B0604030504040204" pitchFamily="34" charset="0"/>
              </a:rPr>
              <a:t>  </a:t>
            </a:r>
            <a:r>
              <a:rPr lang="es-ES" smtClean="0">
                <a:latin typeface="Arial" panose="020B0604020202020204" pitchFamily="34" charset="0"/>
              </a:rPr>
              <a:t>¿Qué indica un toque corto? </a:t>
            </a:r>
          </a:p>
          <a:p>
            <a:pPr eaLnBrk="1" hangingPunct="1"/>
            <a:r>
              <a:rPr lang="es-ES" smtClean="0">
                <a:latin typeface="Arial" panose="020B0604020202020204" pitchFamily="34" charset="0"/>
              </a:rPr>
              <a:t>	  ¿Dos toques cortos?</a:t>
            </a:r>
            <a:endParaRPr lang="es-ES" smtClean="0">
              <a:latin typeface="Tahoma" panose="020B0604030504040204" pitchFamily="34" charset="0"/>
              <a:cs typeface="Tahoma" panose="020B0604030504040204" pitchFamily="34" charset="0"/>
            </a:endParaRPr>
          </a:p>
          <a:p>
            <a:pPr eaLnBrk="1" hangingPunct="1"/>
            <a:endParaRPr lang="es-ES" smtClean="0">
              <a:latin typeface="Tahoma" panose="020B0604030504040204" pitchFamily="34" charset="0"/>
              <a:cs typeface="Tahoma" panose="020B0604030504040204" pitchFamily="34" charset="0"/>
            </a:endParaRPr>
          </a:p>
          <a:p>
            <a:pPr eaLnBrk="1" hangingPunct="1"/>
            <a:r>
              <a:rPr lang="es-ES" b="1" smtClean="0">
                <a:latin typeface="Arial" panose="020B0604020202020204" pitchFamily="34" charset="0"/>
              </a:rPr>
              <a:t>PREGUNTE</a:t>
            </a:r>
            <a:r>
              <a:rPr lang="es-ES" b="1" smtClean="0">
                <a:latin typeface="Tahoma" panose="020B0604030504040204" pitchFamily="34" charset="0"/>
                <a:cs typeface="Tahoma" panose="020B0604030504040204" pitchFamily="34" charset="0"/>
              </a:rPr>
              <a:t>:</a:t>
            </a:r>
            <a:r>
              <a:rPr lang="es-ES" smtClean="0">
                <a:latin typeface="Tahoma" panose="020B0604030504040204" pitchFamily="34" charset="0"/>
                <a:cs typeface="Tahoma" panose="020B0604030504040204" pitchFamily="34" charset="0"/>
              </a:rPr>
              <a:t>  </a:t>
            </a:r>
            <a:r>
              <a:rPr lang="es-ES" smtClean="0">
                <a:latin typeface="Arial" panose="020B0604020202020204" pitchFamily="34" charset="0"/>
              </a:rPr>
              <a:t>¿Qué es una Señal de Peligro?</a:t>
            </a:r>
            <a:endParaRPr lang="es-ES" smtClean="0">
              <a:latin typeface="Tahoma" panose="020B0604030504040204" pitchFamily="34" charset="0"/>
              <a:cs typeface="Tahoma" panose="020B0604030504040204" pitchFamily="34" charset="0"/>
            </a:endParaRPr>
          </a:p>
          <a:p>
            <a:pPr eaLnBrk="1" hangingPunct="1"/>
            <a:endParaRPr lang="es-ES" b="1" smtClean="0">
              <a:latin typeface="Arial" panose="020B0604020202020204" pitchFamily="34" charset="0"/>
            </a:endParaRPr>
          </a:p>
          <a:p>
            <a:pPr eaLnBrk="1" hangingPunct="1"/>
            <a:r>
              <a:rPr lang="es-ES" b="1" smtClean="0">
                <a:latin typeface="Arial" panose="020B0604020202020204" pitchFamily="34" charset="0"/>
              </a:rPr>
              <a:t>PREGUNTE</a:t>
            </a:r>
            <a:r>
              <a:rPr lang="es-ES" b="1" smtClean="0">
                <a:latin typeface="Tahoma" panose="020B0604030504040204" pitchFamily="34" charset="0"/>
                <a:cs typeface="Tahoma" panose="020B0604030504040204" pitchFamily="34" charset="0"/>
              </a:rPr>
              <a:t>:</a:t>
            </a:r>
            <a:r>
              <a:rPr lang="es-ES" smtClean="0">
                <a:latin typeface="Tahoma" panose="020B0604030504040204" pitchFamily="34" charset="0"/>
                <a:cs typeface="Tahoma" panose="020B0604030504040204" pitchFamily="34" charset="0"/>
              </a:rPr>
              <a:t>  </a:t>
            </a:r>
            <a:r>
              <a:rPr lang="es-ES" smtClean="0">
                <a:latin typeface="Arial" panose="020B0604020202020204" pitchFamily="34" charset="0"/>
              </a:rPr>
              <a:t>¿Si usted esta saliendo del puesto de amarre o acercándose a una curva siega, que debe sonar?</a:t>
            </a:r>
            <a:endParaRPr lang="es-ES" smtClean="0">
              <a:latin typeface="Tahoma" panose="020B0604030504040204" pitchFamily="34" charset="0"/>
              <a:cs typeface="Tahoma" panose="020B0604030504040204" pitchFamily="34" charset="0"/>
            </a:endParaRPr>
          </a:p>
          <a:p>
            <a:pPr eaLnBrk="1" hangingPunct="1"/>
            <a:endParaRPr lang="es-ES" smtClean="0">
              <a:latin typeface="Tahoma" panose="020B0604030504040204" pitchFamily="34" charset="0"/>
              <a:cs typeface="Tahoma" panose="020B0604030504040204" pitchFamily="34" charset="0"/>
            </a:endParaRPr>
          </a:p>
          <a:p>
            <a:pPr eaLnBrk="1" hangingPunct="1"/>
            <a:r>
              <a:rPr lang="es-ES" i="1" smtClean="0">
                <a:latin typeface="Tahoma" panose="020B0604030504040204" pitchFamily="34" charset="0"/>
                <a:cs typeface="Tahoma" panose="020B0604030504040204" pitchFamily="34" charset="0"/>
              </a:rPr>
              <a:t>Ayuda </a:t>
            </a:r>
            <a:r>
              <a:rPr lang="es-ES" altLang="en-US" i="1" smtClean="0">
                <a:latin typeface="Tahoma" panose="020B0604030504040204" pitchFamily="34" charset="0"/>
                <a:cs typeface="Tahoma" panose="020B0604030504040204" pitchFamily="34" charset="0"/>
              </a:rPr>
              <a:t>para la</a:t>
            </a:r>
            <a:r>
              <a:rPr lang="es-ES" i="1" smtClean="0">
                <a:latin typeface="Tahoma" panose="020B0604030504040204" pitchFamily="34" charset="0"/>
                <a:cs typeface="Tahoma" panose="020B0604030504040204" pitchFamily="34" charset="0"/>
              </a:rPr>
              <a:t> clase: Utilice modelos de botes y que los estudiantes demuestren señales </a:t>
            </a:r>
            <a:r>
              <a:rPr lang="es-ES" i="1" smtClean="0">
                <a:latin typeface="Arial" panose="020B0604020202020204" pitchFamily="34" charset="0"/>
              </a:rPr>
              <a:t>de sonido</a:t>
            </a:r>
            <a:r>
              <a:rPr lang="es-ES" i="1" smtClean="0">
                <a:latin typeface="Tahoma" panose="020B0604030504040204" pitchFamily="34" charset="0"/>
                <a:cs typeface="Tahoma" panose="020B0604030504040204" pitchFamily="34" charset="0"/>
              </a:rPr>
              <a:t> adecuadas </a:t>
            </a:r>
            <a:endParaRPr lang="es-ES" i="1" smtClean="0">
              <a:latin typeface="Arial" panose="020B0604020202020204" pitchFamily="34" charset="0"/>
              <a:cs typeface="Times New Roman" panose="02020603050405020304" pitchFamily="18" charset="0"/>
            </a:endParaRPr>
          </a:p>
          <a:p>
            <a:pPr eaLnBrk="1" hangingPunct="1"/>
            <a:r>
              <a:rPr lang="es-ES" i="1" smtClean="0">
                <a:latin typeface="Tahoma" panose="020B0604030504040204" pitchFamily="34" charset="0"/>
                <a:cs typeface="Tahoma" panose="020B0604030504040204" pitchFamily="34" charset="0"/>
              </a:rPr>
              <a:t> </a:t>
            </a:r>
            <a:endParaRPr lang="es-ES" smtClean="0">
              <a:latin typeface="Arial" panose="020B0604020202020204" pitchFamily="34" charset="0"/>
              <a:cs typeface="Times New Roman" panose="02020603050405020304" pitchFamily="18" charset="0"/>
            </a:endParaRPr>
          </a:p>
          <a:p>
            <a:pPr eaLnBrk="1" hangingPunct="1"/>
            <a:r>
              <a:rPr lang="es-ES" i="1" smtClean="0">
                <a:latin typeface="Tahoma" panose="020B0604030504040204" pitchFamily="34" charset="0"/>
                <a:cs typeface="Tahoma" panose="020B0604030504040204" pitchFamily="34" charset="0"/>
              </a:rPr>
              <a:t>Ayuda </a:t>
            </a:r>
            <a:r>
              <a:rPr lang="es-ES" altLang="en-US" i="1" smtClean="0">
                <a:latin typeface="Tahoma" panose="020B0604030504040204" pitchFamily="34" charset="0"/>
                <a:cs typeface="Tahoma" panose="020B0604030504040204" pitchFamily="34" charset="0"/>
              </a:rPr>
              <a:t>para la</a:t>
            </a:r>
            <a:r>
              <a:rPr lang="es-ES" i="1" smtClean="0">
                <a:latin typeface="Tahoma" panose="020B0604030504040204" pitchFamily="34" charset="0"/>
                <a:cs typeface="Tahoma" panose="020B0604030504040204" pitchFamily="34" charset="0"/>
              </a:rPr>
              <a:t> clase: “Puerto tiene una silaba , un toque significa , “te estoy pasando por Mi Lado De Babor (Estoy girando a estribor)”</a:t>
            </a:r>
          </a:p>
          <a:p>
            <a:pPr eaLnBrk="1" hangingPunct="1"/>
            <a:endParaRPr lang="es-ES" i="1" smtClean="0">
              <a:latin typeface="Tahoma" panose="020B0604030504040204" pitchFamily="34" charset="0"/>
              <a:cs typeface="Tahoma" panose="020B0604030504040204" pitchFamily="34" charset="0"/>
            </a:endParaRPr>
          </a:p>
          <a:p>
            <a:pPr eaLnBrk="1" hangingPunct="1"/>
            <a:r>
              <a:rPr lang="es-ES" i="1" smtClean="0">
                <a:latin typeface="Tahoma" panose="020B0604030504040204" pitchFamily="34" charset="0"/>
                <a:cs typeface="Tahoma" panose="020B0604030504040204" pitchFamily="34" charset="0"/>
              </a:rPr>
              <a:t>==============</a:t>
            </a:r>
          </a:p>
          <a:p>
            <a:pPr eaLnBrk="1" hangingPunct="1"/>
            <a:r>
              <a:rPr lang="es-ES" altLang="en-US" b="1" smtClean="0">
                <a:latin typeface="Arial" panose="020B0604020202020204" pitchFamily="34" charset="0"/>
              </a:rPr>
              <a:t>PREGUNTE</a:t>
            </a:r>
            <a:r>
              <a:rPr lang="es-ES" altLang="en-US" b="1" smtClean="0">
                <a:latin typeface="Tahoma" panose="020B0604030504040204" pitchFamily="34" charset="0"/>
                <a:cs typeface="Tahoma" panose="020B0604030504040204" pitchFamily="34" charset="0"/>
              </a:rPr>
              <a:t>:</a:t>
            </a:r>
            <a:r>
              <a:rPr lang="es-ES" altLang="en-US" smtClean="0">
                <a:latin typeface="Tahoma" panose="020B0604030504040204" pitchFamily="34" charset="0"/>
                <a:cs typeface="Tahoma" panose="020B0604030504040204" pitchFamily="34" charset="0"/>
              </a:rPr>
              <a:t>  </a:t>
            </a:r>
            <a:r>
              <a:rPr lang="es-ES" altLang="en-US" smtClean="0">
                <a:latin typeface="Arial" panose="020B0604020202020204" pitchFamily="34" charset="0"/>
              </a:rPr>
              <a:t>¿Qué indica un toque corto?</a:t>
            </a:r>
          </a:p>
          <a:p>
            <a:pPr lvl="2" eaLnBrk="1" hangingPunct="1"/>
            <a:r>
              <a:rPr lang="es-ES" altLang="en-US" smtClean="0">
                <a:latin typeface="Arial" panose="020B0604020202020204" pitchFamily="34" charset="0"/>
              </a:rPr>
              <a:t>  ¿Dos toques cortos?</a:t>
            </a:r>
            <a:endParaRPr lang="es-ES" altLang="en-US" smtClean="0">
              <a:latin typeface="Tahoma" panose="020B0604030504040204" pitchFamily="34" charset="0"/>
              <a:cs typeface="Tahoma" panose="020B0604030504040204" pitchFamily="34" charset="0"/>
            </a:endParaRPr>
          </a:p>
          <a:p>
            <a:pPr eaLnBrk="1" hangingPunct="1"/>
            <a:endParaRPr lang="es-ES" altLang="en-US" smtClean="0">
              <a:latin typeface="Tahoma" panose="020B0604030504040204" pitchFamily="34" charset="0"/>
              <a:cs typeface="Tahoma" panose="020B0604030504040204" pitchFamily="34" charset="0"/>
            </a:endParaRPr>
          </a:p>
          <a:p>
            <a:pPr eaLnBrk="1" hangingPunct="1"/>
            <a:r>
              <a:rPr lang="es-ES" altLang="en-US" b="1" smtClean="0">
                <a:latin typeface="Arial" panose="020B0604020202020204" pitchFamily="34" charset="0"/>
              </a:rPr>
              <a:t>PREGUNTE</a:t>
            </a:r>
            <a:r>
              <a:rPr lang="es-ES" altLang="en-US" b="1" smtClean="0">
                <a:latin typeface="Tahoma" panose="020B0604030504040204" pitchFamily="34" charset="0"/>
                <a:cs typeface="Tahoma" panose="020B0604030504040204" pitchFamily="34" charset="0"/>
              </a:rPr>
              <a:t>:</a:t>
            </a:r>
            <a:r>
              <a:rPr lang="es-ES" altLang="en-US" smtClean="0">
                <a:latin typeface="Tahoma" panose="020B0604030504040204" pitchFamily="34" charset="0"/>
                <a:cs typeface="Tahoma" panose="020B0604030504040204" pitchFamily="34" charset="0"/>
              </a:rPr>
              <a:t>  </a:t>
            </a:r>
            <a:r>
              <a:rPr lang="es-ES" altLang="en-US" smtClean="0">
                <a:latin typeface="Arial" panose="020B0604020202020204" pitchFamily="34" charset="0"/>
              </a:rPr>
              <a:t>¿Qué es una Señal de Peligro?</a:t>
            </a:r>
            <a:endParaRPr lang="es-ES" altLang="en-US" smtClean="0">
              <a:latin typeface="Tahoma" panose="020B0604030504040204" pitchFamily="34" charset="0"/>
              <a:cs typeface="Tahoma" panose="020B060403050404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PREGUNTE</a:t>
            </a:r>
            <a:r>
              <a:rPr lang="es-ES" altLang="en-US" b="1" smtClean="0">
                <a:latin typeface="Tahoma" panose="020B0604030504040204" pitchFamily="34" charset="0"/>
                <a:cs typeface="Tahoma" panose="020B0604030504040204" pitchFamily="34" charset="0"/>
              </a:rPr>
              <a:t>:</a:t>
            </a:r>
            <a:r>
              <a:rPr lang="es-ES" altLang="en-US" smtClean="0">
                <a:latin typeface="Tahoma" panose="020B0604030504040204" pitchFamily="34" charset="0"/>
                <a:cs typeface="Tahoma" panose="020B0604030504040204" pitchFamily="34" charset="0"/>
              </a:rPr>
              <a:t>  </a:t>
            </a:r>
            <a:r>
              <a:rPr lang="es-ES" altLang="en-US" smtClean="0">
                <a:latin typeface="Arial" panose="020B0604020202020204" pitchFamily="34" charset="0"/>
              </a:rPr>
              <a:t>¿Si usted esta saliendo del puesto de amarre o acercándose a una curva siega, que debe sonar?</a:t>
            </a:r>
            <a:endParaRPr lang="es-ES" altLang="en-US" smtClean="0">
              <a:latin typeface="Tahoma" panose="020B0604030504040204" pitchFamily="34" charset="0"/>
              <a:cs typeface="Tahoma" panose="020B0604030504040204" pitchFamily="34" charset="0"/>
            </a:endParaRPr>
          </a:p>
          <a:p>
            <a:pPr eaLnBrk="1" hangingPunct="1"/>
            <a:endParaRPr lang="es-ES" altLang="en-US" smtClean="0">
              <a:latin typeface="Tahoma" panose="020B0604030504040204" pitchFamily="34" charset="0"/>
              <a:cs typeface="Tahoma" panose="020B0604030504040204" pitchFamily="34" charset="0"/>
            </a:endParaRPr>
          </a:p>
          <a:p>
            <a:pPr eaLnBrk="1" hangingPunct="1"/>
            <a:r>
              <a:rPr lang="es-ES" altLang="en-US" i="1" smtClean="0">
                <a:latin typeface="Tahoma" panose="020B0604030504040204" pitchFamily="34" charset="0"/>
                <a:cs typeface="Tahoma" panose="020B0604030504040204" pitchFamily="34" charset="0"/>
              </a:rPr>
              <a:t>Ayuda para la clase: Utilice modelos de botes y que los estudiantes demuestren señales </a:t>
            </a:r>
            <a:r>
              <a:rPr lang="es-ES" altLang="en-US" i="1" smtClean="0">
                <a:latin typeface="Arial" panose="020B0604020202020204" pitchFamily="34" charset="0"/>
              </a:rPr>
              <a:t>de sonido</a:t>
            </a:r>
            <a:r>
              <a:rPr lang="es-ES" altLang="en-US" i="1" smtClean="0">
                <a:latin typeface="Tahoma" panose="020B0604030504040204" pitchFamily="34" charset="0"/>
                <a:cs typeface="Tahoma" panose="020B0604030504040204" pitchFamily="34" charset="0"/>
              </a:rPr>
              <a:t> adecuadas </a:t>
            </a:r>
            <a:endParaRPr lang="es-ES" altLang="en-US" i="1" smtClean="0">
              <a:latin typeface="Arial" panose="020B0604020202020204" pitchFamily="34" charset="0"/>
              <a:cs typeface="Times New Roman" panose="02020603050405020304" pitchFamily="18" charset="0"/>
            </a:endParaRPr>
          </a:p>
          <a:p>
            <a:pPr eaLnBrk="1" hangingPunct="1"/>
            <a:r>
              <a:rPr lang="es-ES" altLang="en-US" i="1" smtClean="0">
                <a:latin typeface="Tahoma" panose="020B0604030504040204" pitchFamily="34" charset="0"/>
                <a:cs typeface="Tahoma" panose="020B0604030504040204" pitchFamily="34" charset="0"/>
              </a:rPr>
              <a:t> </a:t>
            </a:r>
            <a:endParaRPr lang="es-ES" altLang="en-US" smtClean="0">
              <a:latin typeface="Arial" panose="020B0604020202020204" pitchFamily="34" charset="0"/>
              <a:cs typeface="Times New Roman" panose="02020603050405020304" pitchFamily="18" charset="0"/>
            </a:endParaRPr>
          </a:p>
          <a:p>
            <a:pPr eaLnBrk="1" hangingPunct="1"/>
            <a:r>
              <a:rPr lang="es-ES" altLang="en-US" i="1" smtClean="0">
                <a:latin typeface="Tahoma" panose="020B0604030504040204" pitchFamily="34" charset="0"/>
                <a:cs typeface="Tahoma" panose="020B0604030504040204" pitchFamily="34" charset="0"/>
              </a:rPr>
              <a:t>Ayuda para la clase: “Puerto tiene una silaba, un toque significa , “te estoy pasando por Mi Lado De Babor (Estoy girando a estribor)”</a:t>
            </a:r>
          </a:p>
          <a:p>
            <a:pPr eaLnBrk="1" hangingPunct="1"/>
            <a:endParaRPr lang="es-ES" i="1" smtClean="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4860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C8AA8E-BD1F-4218-9A9D-6FC8A78D31A9}" type="slidenum">
              <a:rPr lang="en-US"/>
              <a:pPr eaLnBrk="1" hangingPunct="1"/>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las preguntas en la filmina</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Señales de Sonido en Visibilidad Restringida</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Deje otros navegantes saber qué y dónde se encuentra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Discuta cualquier otra señal de sonido común a tu área de navegación.</a:t>
            </a:r>
          </a:p>
          <a:p>
            <a:pPr eaLnBrk="1" hangingPunct="1"/>
            <a:endParaRPr lang="es-E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414701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866F28-F6B3-4626-841D-249B44ECE2B1}" type="slidenum">
              <a:rPr lang="en-US"/>
              <a:pPr eaLnBrk="1" hangingPunct="1"/>
              <a:t>22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Define el sistema lateral </a:t>
            </a:r>
          </a:p>
          <a:p>
            <a:pPr eaLnBrk="1" hangingPunct="1"/>
            <a:r>
              <a:rPr lang="es-ES" smtClean="0">
                <a:latin typeface="Arial" panose="020B0604020202020204" pitchFamily="34" charset="0"/>
              </a:rPr>
              <a:t>Las “señales de trafico “ que guían a los navegantes se deben pasar lateralmente (junto a) para permanecer en los canales.</a:t>
            </a: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a:t>
            </a:r>
            <a:r>
              <a:rPr lang="es-ES" smtClean="0">
                <a:latin typeface="Tahoma" panose="020B0604030504040204" pitchFamily="34" charset="0"/>
                <a:cs typeface="Tahoma" panose="020B0604030504040204" pitchFamily="34" charset="0"/>
              </a:rPr>
              <a:t> </a:t>
            </a:r>
            <a:r>
              <a:rPr lang="es-ES" smtClean="0">
                <a:latin typeface="Arial" panose="020B0604020202020204" pitchFamily="34" charset="0"/>
              </a:rPr>
              <a:t>¿Alguien sabe la ayuda de memoria utilizando el término “rojo”?</a:t>
            </a:r>
          </a:p>
          <a:p>
            <a:pPr eaLnBrk="1" hangingPunct="1"/>
            <a:r>
              <a:rPr lang="es-ES" smtClean="0">
                <a:latin typeface="Arial" panose="020B0604020202020204" pitchFamily="34" charset="0"/>
              </a:rPr>
              <a:t>Discuta: “regresando del mar” y “rojo, derecho, volviendo.</a:t>
            </a: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Discuta:</a:t>
            </a:r>
            <a:r>
              <a:rPr lang="es-ES" smtClean="0">
                <a:latin typeface="Arial" panose="020B0604020202020204" pitchFamily="34" charset="0"/>
              </a:rPr>
              <a:t>  La diferencia entre las boyas cónicas y las boyas cilíndricas </a:t>
            </a:r>
          </a:p>
          <a:p>
            <a:pPr eaLnBrk="1" hangingPunct="1"/>
            <a:r>
              <a:rPr lang="es-ES" smtClean="0">
                <a:latin typeface="Arial" panose="020B0604020202020204" pitchFamily="34" charset="0"/>
              </a:rPr>
              <a:t>	color</a:t>
            </a:r>
          </a:p>
          <a:p>
            <a:pPr eaLnBrk="1" hangingPunct="1"/>
            <a:r>
              <a:rPr lang="es-ES" smtClean="0">
                <a:latin typeface="Arial" panose="020B0604020202020204" pitchFamily="34" charset="0"/>
              </a:rPr>
              <a:t>	forma</a:t>
            </a:r>
          </a:p>
          <a:p>
            <a:pPr eaLnBrk="1" hangingPunct="1"/>
            <a:r>
              <a:rPr lang="es-ES" smtClean="0">
                <a:latin typeface="Arial" panose="020B0604020202020204" pitchFamily="34" charset="0"/>
              </a:rPr>
              <a:t>	numeración</a:t>
            </a:r>
          </a:p>
          <a:p>
            <a:pPr eaLnBrk="1" hangingPunct="1"/>
            <a:r>
              <a:rPr lang="es-ES" smtClean="0">
                <a:latin typeface="Arial" panose="020B0604020202020204" pitchFamily="34" charset="0"/>
              </a:rPr>
              <a:t>	</a:t>
            </a:r>
          </a:p>
          <a:p>
            <a:pPr eaLnBrk="1" hangingPunct="1"/>
            <a:r>
              <a:rPr lang="es-ES" i="1" smtClean="0">
                <a:latin typeface="Tahoma" panose="020B0604030504040204" pitchFamily="34" charset="0"/>
                <a:cs typeface="Tahoma" panose="020B0604030504040204" pitchFamily="34" charset="0"/>
              </a:rPr>
              <a:t>Ayuda para la clase:  Dibuje y discuta los símbolos desalumbrados ATONs</a:t>
            </a:r>
          </a:p>
        </p:txBody>
      </p:sp>
    </p:spTree>
    <p:extLst>
      <p:ext uri="{BB962C8B-B14F-4D97-AF65-F5344CB8AC3E}">
        <p14:creationId xmlns:p14="http://schemas.microsoft.com/office/powerpoint/2010/main" val="160765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02F63E-04AE-46C9-84C6-4D87288AEC71}" type="slidenum">
              <a:rPr lang="en-US"/>
              <a:pPr eaLnBrk="1" hangingPunct="1"/>
              <a:t>23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Discuta el propósito lateral de la unión o la señal del canal principal.</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Ayuda del salón: dibuje y discuta los símbolos de las cartas de estas ayudas. </a:t>
            </a: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3343263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B45100-87D9-4893-93E8-DE9C3C465CBC}" type="slidenum">
              <a:rPr lang="en-US"/>
              <a:pPr eaLnBrk="1" hangingPunct="1"/>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¿Cual es la diferencia entre una boya y una baliza diurna? </a:t>
            </a:r>
            <a:endParaRPr lang="es-ES" b="1" smtClean="0">
              <a:latin typeface="Arial" panose="020B0604020202020204" pitchFamily="34" charset="0"/>
            </a:endParaRPr>
          </a:p>
          <a:p>
            <a:pPr eaLnBrk="1" hangingPunct="1"/>
            <a:endParaRPr lang="es-ES" b="1" smtClean="0">
              <a:latin typeface="Arial" panose="020B0604020202020204" pitchFamily="34" charset="0"/>
            </a:endParaRPr>
          </a:p>
        </p:txBody>
      </p:sp>
    </p:spTree>
    <p:extLst>
      <p:ext uri="{BB962C8B-B14F-4D97-AF65-F5344CB8AC3E}">
        <p14:creationId xmlns:p14="http://schemas.microsoft.com/office/powerpoint/2010/main" val="460706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D8789D-CB77-46BB-95CE-EC175433CB52}" type="slidenum">
              <a:rPr lang="en-US"/>
              <a:pPr eaLnBrk="1" hangingPunct="1"/>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a:t>
            </a:r>
          </a:p>
          <a:p>
            <a:pPr eaLnBrk="1" hangingPunct="1"/>
            <a:r>
              <a:rPr lang="es-ES" smtClean="0">
                <a:latin typeface="Arial" panose="020B0604020202020204" pitchFamily="34" charset="0"/>
              </a:rPr>
              <a:t>¿Qué color de luz tendrá una boya roja? ¿Por qué?</a:t>
            </a:r>
            <a:endParaRPr lang="es-ES" b="1" smtClean="0">
              <a:latin typeface="Arial" panose="020B0604020202020204" pitchFamily="34" charset="0"/>
            </a:endParaRPr>
          </a:p>
          <a:p>
            <a:pPr eaLnBrk="1" hangingPunct="1"/>
            <a:r>
              <a:rPr lang="es-ES" smtClean="0">
                <a:latin typeface="Arial" panose="020B0604020202020204" pitchFamily="34" charset="0"/>
              </a:rPr>
              <a:t>Discuta  Ayudas laterales y luces</a:t>
            </a:r>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r>
              <a:rPr lang="es-ES" i="1" smtClean="0">
                <a:latin typeface="Arial" panose="020B0604020202020204" pitchFamily="34" charset="0"/>
              </a:rPr>
              <a:t>Ayuda </a:t>
            </a:r>
            <a:r>
              <a:rPr lang="es-ES" altLang="en-US" i="1" smtClean="0">
                <a:latin typeface="Arial" panose="020B0604020202020204" pitchFamily="34" charset="0"/>
              </a:rPr>
              <a:t>para la clase</a:t>
            </a:r>
            <a:r>
              <a:rPr lang="es-ES" i="1" smtClean="0">
                <a:latin typeface="Arial" panose="020B0604020202020204" pitchFamily="34" charset="0"/>
              </a:rPr>
              <a:t>: Dibuja y discuta los símbolos de la carta para las ayudas encendidas. </a:t>
            </a:r>
          </a:p>
          <a:p>
            <a:pPr eaLnBrk="1" hangingPunct="1"/>
            <a:endParaRPr lang="es-ES" i="1"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2450697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B0AC34-6A16-432A-B154-C9A422F19B79}" type="slidenum">
              <a:rPr lang="en-US"/>
              <a:pPr eaLnBrk="1" hangingPunct="1"/>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Esto puede o no ser apropiado para su área de navegación. Sino simplemente mencione ICW y el hecho de que todas las ayudas tendrán una marca amarilla. Si utiliza la ICW dedique mas tiempo en los significados laterales.</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3309177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57D77B-F04D-477A-B42C-3A6BF860B578}" type="slidenum">
              <a:rPr lang="en-US"/>
              <a:pPr eaLnBrk="1" hangingPunct="1"/>
              <a:t>27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Esto puede o no ser apropiado para su área de navegación. Sino simplemente mencione ICW y el hecho de que todas las ayudas tendrán una marca amarilla. Si utiliza la ICW dedique mas tiempo en los significados laterales.</a:t>
            </a:r>
          </a:p>
          <a:p>
            <a:pPr eaLnBrk="1" hangingPunct="1"/>
            <a:r>
              <a:rPr lang="es-ES" altLang="en-US" smtClean="0">
                <a:latin typeface="Arial" panose="020B0604020202020204" pitchFamily="34" charset="0"/>
              </a:rPr>
              <a:t>.</a:t>
            </a:r>
          </a:p>
          <a:p>
            <a:pPr eaLnBrk="1" hangingPunct="1"/>
            <a:endParaRPr lang="es-ES" alt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427796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ECFE53-1E0B-4983-8972-EAD911EDC428}" type="slidenum">
              <a:rPr lang="en-US"/>
              <a:pPr eaLnBrk="1" hangingPunct="1"/>
              <a:t>28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Esto puede o no ser apropiado a su área de navegación. Si es, pasa un tiempo discutiendo las ayudas.</a:t>
            </a:r>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1241297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416FFA-90F1-49BA-91F9-9C337BC978C9}" type="slidenum">
              <a:rPr lang="en-US"/>
              <a:pPr eaLnBrk="1" hangingPunct="1"/>
              <a:t>29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Discuta el significado de</a:t>
            </a:r>
          </a:p>
          <a:p>
            <a:pPr eaLnBrk="1" hangingPunct="1"/>
            <a:r>
              <a:rPr lang="es-ES" smtClean="0">
                <a:latin typeface="Arial" panose="020B0604020202020204" pitchFamily="34" charset="0"/>
              </a:rPr>
              <a:t>Señales amarillas</a:t>
            </a:r>
          </a:p>
          <a:p>
            <a:pPr eaLnBrk="1" hangingPunct="1"/>
            <a:r>
              <a:rPr lang="es-ES" smtClean="0">
                <a:latin typeface="Arial" panose="020B0604020202020204" pitchFamily="34" charset="0"/>
              </a:rPr>
              <a:t>Señales rojas y blancas</a:t>
            </a: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1338274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ECB4FD-D4EC-4D5C-8557-71492B2EC853}" type="slidenum">
              <a:rPr lang="en-US"/>
              <a:pPr eaLnBrk="1" hangingPunct="1"/>
              <a:t>3</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Antes de animar las </a:t>
            </a:r>
            <a:r>
              <a:rPr lang="es-ES" altLang="en-US" smtClean="0">
                <a:latin typeface="Arial" panose="020B0604020202020204" pitchFamily="34" charset="0"/>
              </a:rPr>
              <a:t>filminas:</a:t>
            </a:r>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altLang="en-US" b="1" smtClean="0">
                <a:latin typeface="Arial" panose="020B0604020202020204" pitchFamily="34" charset="0"/>
              </a:rPr>
              <a:t>Pregunte:</a:t>
            </a:r>
            <a:r>
              <a:rPr lang="es-ES" altLang="en-US" smtClean="0">
                <a:latin typeface="Arial" panose="020B0604020202020204" pitchFamily="34" charset="0"/>
              </a:rPr>
              <a:t> </a:t>
            </a:r>
            <a:r>
              <a:rPr lang="es-ES" smtClean="0">
                <a:latin typeface="Arial" panose="020B0604020202020204" pitchFamily="34" charset="0"/>
              </a:rPr>
              <a:t>¿Qué tres Reglas ayudan a prevenir colisiones?</a:t>
            </a:r>
          </a:p>
          <a:p>
            <a:pPr eaLnBrk="1" hangingPunct="1"/>
            <a:endParaRPr lang="es-ES" smtClean="0">
              <a:latin typeface="Arial" panose="020B0604020202020204" pitchFamily="34" charset="0"/>
            </a:endParaRPr>
          </a:p>
          <a:p>
            <a:pPr eaLnBrk="1" hangingPunct="1"/>
            <a:r>
              <a:rPr lang="es-ES" altLang="en-US" b="1" smtClean="0">
                <a:latin typeface="Arial" panose="020B0604020202020204" pitchFamily="34" charset="0"/>
              </a:rPr>
              <a:t>Pregunte:</a:t>
            </a:r>
            <a:r>
              <a:rPr lang="es-ES" altLang="en-US" smtClean="0">
                <a:latin typeface="Arial" panose="020B0604020202020204" pitchFamily="34" charset="0"/>
              </a:rPr>
              <a:t> </a:t>
            </a:r>
          </a:p>
          <a:p>
            <a:pPr eaLnBrk="1" hangingPunct="1">
              <a:buFontTx/>
              <a:buChar char="•"/>
            </a:pPr>
            <a:endParaRPr lang="es-ES" smtClean="0">
              <a:latin typeface="Arial" panose="020B0604020202020204" pitchFamily="34" charset="0"/>
            </a:endParaRPr>
          </a:p>
          <a:p>
            <a:pPr eaLnBrk="1" hangingPunct="1">
              <a:buFontTx/>
              <a:buChar char="•"/>
            </a:pPr>
            <a:r>
              <a:rPr lang="es-ES" smtClean="0">
                <a:latin typeface="Arial" panose="020B0604020202020204" pitchFamily="34" charset="0"/>
              </a:rPr>
              <a:t> ¿Qué son “Buenas Prácticas Marineras?”</a:t>
            </a:r>
          </a:p>
          <a:p>
            <a:pPr eaLnBrk="1" hangingPunct="1">
              <a:buFontTx/>
              <a:buChar char="•"/>
            </a:pPr>
            <a:r>
              <a:rPr lang="es-ES" smtClean="0">
                <a:latin typeface="Arial" panose="020B0604020202020204" pitchFamily="34" charset="0"/>
              </a:rPr>
              <a:t> </a:t>
            </a:r>
            <a:r>
              <a:rPr lang="es-ES" altLang="en-US" smtClean="0">
                <a:latin typeface="Arial" panose="020B0604020202020204" pitchFamily="34" charset="0"/>
              </a:rPr>
              <a:t>¿Qué es un vigía adecuado?</a:t>
            </a:r>
            <a:endParaRPr lang="es-ES" smtClean="0">
              <a:latin typeface="Arial" panose="020B0604020202020204" pitchFamily="34" charset="0"/>
            </a:endParaRPr>
          </a:p>
          <a:p>
            <a:pPr eaLnBrk="1" hangingPunct="1">
              <a:buFontTx/>
              <a:buChar char="•"/>
            </a:pPr>
            <a:r>
              <a:rPr lang="es-ES" smtClean="0">
                <a:latin typeface="Arial" panose="020B0604020202020204" pitchFamily="34" charset="0"/>
              </a:rPr>
              <a:t> ¿Cómo puedes determinar lo que es una “velocidad segura”?</a:t>
            </a:r>
          </a:p>
          <a:p>
            <a:pPr eaLnBrk="1" hangingPunct="1">
              <a:buFontTx/>
              <a:buChar char="•"/>
            </a:pPr>
            <a:endParaRPr lang="es-E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buFontTx/>
              <a:buChar char="•"/>
            </a:pPr>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1968268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F2DABA-7658-4B54-B603-90FCF00BBB25}" type="slidenum">
              <a:rPr lang="en-US"/>
              <a:pPr eaLnBrk="1" hangingPunct="1"/>
              <a:t>30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p:txBody>
      </p:sp>
    </p:spTree>
    <p:extLst>
      <p:ext uri="{BB962C8B-B14F-4D97-AF65-F5344CB8AC3E}">
        <p14:creationId xmlns:p14="http://schemas.microsoft.com/office/powerpoint/2010/main" val="2632124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689F59-791A-41F5-B0BC-04CA87FA247B}" type="slidenum">
              <a:rPr lang="en-US"/>
              <a:pPr eaLnBrk="1" hangingPunct="1"/>
              <a:t>31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Discuta el significado de estas Ayudas Regulatorias</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Ayuda </a:t>
            </a:r>
            <a:r>
              <a:rPr lang="es-ES" altLang="en-US" smtClean="0">
                <a:latin typeface="Arial" panose="020B0604020202020204" pitchFamily="34" charset="0"/>
              </a:rPr>
              <a:t>para la clase:</a:t>
            </a:r>
            <a:endParaRPr lang="es-ES" smtClean="0">
              <a:latin typeface="Arial" panose="020B0604020202020204" pitchFamily="34" charset="0"/>
            </a:endParaRPr>
          </a:p>
          <a:p>
            <a:pPr eaLnBrk="1" hangingPunct="1"/>
            <a:r>
              <a:rPr lang="es-ES" smtClean="0">
                <a:latin typeface="Arial" panose="020B0604020202020204" pitchFamily="34" charset="0"/>
              </a:rPr>
              <a:t>Rompe los estudiantes en grupos, provee cada grupo con una carta náutica y un modelo pequeño de una boya hecha de papel o espigas, y pida que usen la información discutida en esta sección para localizar estas ayudas en una carta náutica. </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El instructor tendrá la libertad de ser mentor de cada grupo y contestar preguntas.</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2815703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4A5B8F0-4EF8-48D5-A99C-9CD5160F996E}" type="slidenum">
              <a:rPr lang="en-US"/>
              <a:pPr eaLnBrk="1" hangingPunct="1"/>
              <a:t>32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Cartas</a:t>
            </a:r>
          </a:p>
          <a:p>
            <a:pPr eaLnBrk="1" hangingPunct="1"/>
            <a:r>
              <a:rPr lang="es-ES" smtClean="0">
                <a:latin typeface="Arial" panose="020B0604020202020204" pitchFamily="34" charset="0"/>
              </a:rPr>
              <a:t>	Marcas de peligro</a:t>
            </a:r>
          </a:p>
          <a:p>
            <a:pPr eaLnBrk="1" hangingPunct="1"/>
            <a:r>
              <a:rPr lang="es-ES" smtClean="0">
                <a:latin typeface="Arial" panose="020B0604020202020204" pitchFamily="34" charset="0"/>
              </a:rPr>
              <a:t>	Muestra ayudas de navegación </a:t>
            </a:r>
          </a:p>
          <a:p>
            <a:pPr eaLnBrk="1" hangingPunct="1"/>
            <a:r>
              <a:rPr lang="es-ES" smtClean="0">
                <a:latin typeface="Arial" panose="020B0604020202020204" pitchFamily="34" charset="0"/>
              </a:rPr>
              <a:t>	Ayuda en determinar posición</a:t>
            </a:r>
          </a:p>
          <a:p>
            <a:pPr eaLnBrk="1" hangingPunct="1"/>
            <a:r>
              <a:rPr lang="es-ES" smtClean="0">
                <a:latin typeface="Arial" panose="020B0604020202020204" pitchFamily="34" charset="0"/>
              </a:rPr>
              <a:t>	Muestra las principales características del litoral</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Usted debe tener cartas locales a bordo y saber como leerlas!</a:t>
            </a:r>
          </a:p>
          <a:p>
            <a:pPr eaLnBrk="1" hangingPunct="1"/>
            <a:r>
              <a:rPr lang="es-ES" smtClean="0">
                <a:latin typeface="Arial" panose="020B0604020202020204" pitchFamily="34" charset="0"/>
              </a:rPr>
              <a:t>Considere tomar nuestro Curso de Navegación.</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713421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84BFCC-E116-44CB-892C-6A4B00D34C1A}" type="slidenum">
              <a:rPr lang="en-US"/>
              <a:pPr eaLnBrk="1" hangingPunct="1"/>
              <a:t>33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Discuta brevemente las diferencias entre el verdadero y el norte magnético</a:t>
            </a: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la diferencia entre variación y desviación </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4232047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23605CB-AE15-4AE9-BCB7-C86428A54402}" type="slidenum">
              <a:rPr lang="en-US"/>
              <a:pPr eaLnBrk="1" hangingPunct="1"/>
              <a:t>34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¿Porqué es esto cierto? </a:t>
            </a:r>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Electrónicos pueden fallar, pero su compás nunca lo hará.</a:t>
            </a:r>
          </a:p>
        </p:txBody>
      </p:sp>
    </p:spTree>
    <p:extLst>
      <p:ext uri="{BB962C8B-B14F-4D97-AF65-F5344CB8AC3E}">
        <p14:creationId xmlns:p14="http://schemas.microsoft.com/office/powerpoint/2010/main" val="2692843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3698BD-1071-487F-ABA8-277A82368176}" type="slidenum">
              <a:rPr lang="en-US"/>
              <a:pPr eaLnBrk="1" hangingPunct="1"/>
              <a:t>35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¿Qué es pilotaje?</a:t>
            </a:r>
          </a:p>
          <a:p>
            <a:pPr eaLnBrk="1" hangingPunct="1"/>
            <a:r>
              <a:rPr lang="es-ES" smtClean="0">
                <a:latin typeface="Arial" panose="020B0604020202020204" pitchFamily="34" charset="0"/>
              </a:rPr>
              <a:t>Encontrar su camino en el agua usando marcas visibles </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Usando el ejemplo en la filmina, discuta:</a:t>
            </a:r>
          </a:p>
          <a:p>
            <a:pPr eaLnBrk="1" hangingPunct="1"/>
            <a:r>
              <a:rPr lang="es-ES" smtClean="0">
                <a:latin typeface="Arial" panose="020B0604020202020204" pitchFamily="34" charset="0"/>
              </a:rPr>
              <a:t>	trazando una línea de curso </a:t>
            </a:r>
          </a:p>
          <a:p>
            <a:pPr eaLnBrk="1" hangingPunct="1"/>
            <a:r>
              <a:rPr lang="es-ES" smtClean="0">
                <a:latin typeface="Arial" panose="020B0604020202020204" pitchFamily="34" charset="0"/>
              </a:rPr>
              <a:t>	determinando dirección</a:t>
            </a:r>
          </a:p>
          <a:p>
            <a:pPr eaLnBrk="1" hangingPunct="1"/>
            <a:r>
              <a:rPr lang="es-ES" smtClean="0">
                <a:latin typeface="Arial" panose="020B0604020202020204" pitchFamily="34" charset="0"/>
              </a:rPr>
              <a:t>	navegación a estima</a:t>
            </a:r>
          </a:p>
          <a:p>
            <a:pPr eaLnBrk="1" hangingPunct="1"/>
            <a:r>
              <a:rPr lang="es-ES" smtClean="0">
                <a:latin typeface="Arial" panose="020B0604020202020204" pitchFamily="34" charset="0"/>
              </a:rPr>
              <a:t>	tomar marcaciones para comprobar la posición </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1653619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3760DC-53E6-4A0F-B44B-64170DB8E810}" type="slidenum">
              <a:rPr lang="en-US"/>
              <a:pPr eaLnBrk="1" hangingPunct="1"/>
              <a:t>36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las preguntas en la filmina.</a:t>
            </a:r>
            <a:endParaRPr lang="es-ES" b="1" smtClean="0">
              <a:latin typeface="Arial" panose="020B0604020202020204" pitchFamily="34" charset="0"/>
            </a:endParaRP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Ventajas:</a:t>
            </a:r>
          </a:p>
          <a:p>
            <a:pPr eaLnBrk="1" hangingPunct="1"/>
            <a:r>
              <a:rPr lang="es-ES" smtClean="0">
                <a:latin typeface="Arial" panose="020B0604020202020204" pitchFamily="34" charset="0"/>
              </a:rPr>
              <a:t>Posicionamiento preciso y seguro</a:t>
            </a:r>
          </a:p>
          <a:p>
            <a:pPr eaLnBrk="1" hangingPunct="1"/>
            <a:r>
              <a:rPr lang="es-ES" smtClean="0">
                <a:latin typeface="Arial" panose="020B0604020202020204" pitchFamily="34" charset="0"/>
              </a:rPr>
              <a:t>Puede dar velocidad y dirección</a:t>
            </a:r>
          </a:p>
          <a:p>
            <a:pPr eaLnBrk="1" hangingPunct="1"/>
            <a:r>
              <a:rPr lang="es-ES" smtClean="0">
                <a:latin typeface="Arial" panose="020B0604020202020204" pitchFamily="34" charset="0"/>
              </a:rPr>
              <a:t>Navegación “waypoint”</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Precauciones:</a:t>
            </a:r>
          </a:p>
          <a:p>
            <a:pPr eaLnBrk="1" hangingPunct="1"/>
            <a:r>
              <a:rPr lang="es-ES" smtClean="0">
                <a:latin typeface="Arial" panose="020B0604020202020204" pitchFamily="34" charset="0"/>
              </a:rPr>
              <a:t>GPS no muestra los peligros</a:t>
            </a:r>
          </a:p>
          <a:p>
            <a:pPr eaLnBrk="1" hangingPunct="1"/>
            <a:r>
              <a:rPr lang="es-ES" smtClean="0">
                <a:latin typeface="Arial" panose="020B0604020202020204" pitchFamily="34" charset="0"/>
              </a:rPr>
              <a:t>Sólo da coordenadas, no mostrará donde usted está</a:t>
            </a:r>
          </a:p>
          <a:p>
            <a:pPr eaLnBrk="1" hangingPunct="1"/>
            <a:r>
              <a:rPr lang="es-ES" smtClean="0">
                <a:latin typeface="Arial" panose="020B0604020202020204" pitchFamily="34" charset="0"/>
              </a:rPr>
              <a:t>Electrónicos pueden fallar  </a:t>
            </a:r>
          </a:p>
        </p:txBody>
      </p:sp>
    </p:spTree>
    <p:extLst>
      <p:ext uri="{BB962C8B-B14F-4D97-AF65-F5344CB8AC3E}">
        <p14:creationId xmlns:p14="http://schemas.microsoft.com/office/powerpoint/2010/main" val="23261346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9DC10E2-145C-4CB5-B357-D6CBF74FF7D2}" type="slidenum">
              <a:rPr lang="en-US"/>
              <a:pPr eaLnBrk="1" hangingPunct="1"/>
              <a:t>37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Invitar a todos los asistentes a tomar el excitante curso, GPS para los marineros</a:t>
            </a:r>
          </a:p>
        </p:txBody>
      </p:sp>
    </p:spTree>
    <p:extLst>
      <p:ext uri="{BB962C8B-B14F-4D97-AF65-F5344CB8AC3E}">
        <p14:creationId xmlns:p14="http://schemas.microsoft.com/office/powerpoint/2010/main" val="1273790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DC7E22-5D75-4510-8387-FF58771F2A43}" type="slidenum">
              <a:rPr lang="en-US"/>
              <a:pPr eaLnBrk="1" hangingPunct="1"/>
              <a:t>38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Backroller: Rodillo Posterior</a:t>
            </a:r>
          </a:p>
          <a:p>
            <a:pPr eaLnBrk="1" hangingPunct="1"/>
            <a:r>
              <a:rPr lang="es-ES" smtClean="0">
                <a:latin typeface="Arial" panose="020B0604020202020204" pitchFamily="34" charset="0"/>
              </a:rPr>
              <a:t>Backwash: Retro lavado</a:t>
            </a:r>
          </a:p>
          <a:p>
            <a:pPr eaLnBrk="1" hangingPunct="1"/>
            <a:r>
              <a:rPr lang="es-ES" smtClean="0">
                <a:latin typeface="Arial" panose="020B0604020202020204" pitchFamily="34" charset="0"/>
              </a:rPr>
              <a:t>Escape Route: Ruta de Escape</a:t>
            </a:r>
          </a:p>
          <a:p>
            <a:pPr eaLnBrk="1" hangingPunct="1"/>
            <a:r>
              <a:rPr lang="es-ES" smtClean="0">
                <a:latin typeface="Arial" panose="020B0604020202020204" pitchFamily="34" charset="0"/>
              </a:rPr>
              <a:t>Low Head Dam: Diques bajo la cabeza</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Discuta los peligros de estos diques</a:t>
            </a:r>
          </a:p>
          <a:p>
            <a:pPr eaLnBrk="1" hangingPunct="1"/>
            <a:endParaRPr lang="es-ES" smtClean="0">
              <a:latin typeface="Arial" panose="020B0604020202020204" pitchFamily="34" charset="0"/>
            </a:endParaRPr>
          </a:p>
          <a:p>
            <a:pPr eaLnBrk="1" hangingPunct="1"/>
            <a:endParaRPr lang="en-US" smtClean="0">
              <a:latin typeface="Arial" panose="020B0604020202020204" pitchFamily="34" charset="0"/>
            </a:endParaRPr>
          </a:p>
          <a:p>
            <a:pPr eaLnBrk="1" hangingPunct="1"/>
            <a:endParaRPr lang="en-US" smtClean="0">
              <a:latin typeface="Arial" panose="020B0604020202020204" pitchFamily="34" charset="0"/>
            </a:endParaRPr>
          </a:p>
          <a:p>
            <a:pPr eaLnBrk="1" hangingPunct="1">
              <a:buFontTx/>
              <a:buChar char="•"/>
            </a:pPr>
            <a:endParaRPr lang="en-US" smtClean="0">
              <a:latin typeface="Arial" panose="020B0604020202020204" pitchFamily="34" charset="0"/>
            </a:endParaRPr>
          </a:p>
        </p:txBody>
      </p:sp>
    </p:spTree>
    <p:extLst>
      <p:ext uri="{BB962C8B-B14F-4D97-AF65-F5344CB8AC3E}">
        <p14:creationId xmlns:p14="http://schemas.microsoft.com/office/powerpoint/2010/main" val="42747763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 </a:t>
            </a:r>
          </a:p>
          <a:p>
            <a:pPr eaLnBrk="1" hangingPunct="1"/>
            <a:endParaRPr lang="en-US" smtClean="0">
              <a:latin typeface="Arial" panose="020B060402020202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6246AE-1A36-4BCB-A706-2FCA62B14E01}" type="slidenum">
              <a:rPr lang="en-US"/>
              <a:pPr eaLnBrk="1" hangingPunct="1"/>
              <a:t>39</a:t>
            </a:fld>
            <a:endParaRPr lang="en-US"/>
          </a:p>
        </p:txBody>
      </p:sp>
    </p:spTree>
    <p:extLst>
      <p:ext uri="{BB962C8B-B14F-4D97-AF65-F5344CB8AC3E}">
        <p14:creationId xmlns:p14="http://schemas.microsoft.com/office/powerpoint/2010/main" val="9836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48057C-E5CF-4608-8AE2-378A2580B0C9}" type="slidenum">
              <a:rPr lang="en-US"/>
              <a:pPr eaLnBrk="1" hangingPunct="1"/>
              <a:t>4</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Embarcación que cede el paso</a:t>
            </a:r>
          </a:p>
          <a:p>
            <a:pPr eaLnBrk="1" hangingPunct="1"/>
            <a:r>
              <a:rPr lang="es-ES" smtClean="0">
                <a:latin typeface="Arial" panose="020B0604020202020204" pitchFamily="34" charset="0"/>
              </a:rPr>
              <a:t>	Requerido para cambiar de rumbo y velocidad.</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Embarcación que sigue a rumbo</a:t>
            </a:r>
          </a:p>
          <a:p>
            <a:pPr eaLnBrk="1" hangingPunct="1"/>
            <a:r>
              <a:rPr lang="es-ES" smtClean="0">
                <a:latin typeface="Arial" panose="020B0604020202020204" pitchFamily="34" charset="0"/>
              </a:rPr>
              <a:t>	Debe mantener el rumbo y la velocidad.</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¿Cuándo estos se aplican?</a:t>
            </a:r>
          </a:p>
          <a:p>
            <a:pPr eaLnBrk="1" hangingPunct="1"/>
            <a:r>
              <a:rPr lang="es-ES" smtClean="0">
                <a:latin typeface="Arial" panose="020B0604020202020204" pitchFamily="34" charset="0"/>
              </a:rPr>
              <a:t>	Situación: de frente, cruzando, pasando.</a:t>
            </a:r>
          </a:p>
          <a:p>
            <a:pPr lvl="1" eaLnBrk="1" hangingPunct="1"/>
            <a:r>
              <a:rPr lang="es-ES" smtClean="0">
                <a:latin typeface="Arial" panose="020B0604020202020204" pitchFamily="34" charset="0"/>
              </a:rPr>
              <a:t>	Tipos de botes: vela y energía ( motor) </a:t>
            </a:r>
          </a:p>
          <a:p>
            <a:pPr eaLnBrk="1" hangingPunct="1"/>
            <a:r>
              <a:rPr lang="es-ES" b="1" smtClean="0">
                <a:latin typeface="Arial" panose="020B0604020202020204" pitchFamily="34" charset="0"/>
              </a:rPr>
              <a:t>Discuta:</a:t>
            </a:r>
            <a:r>
              <a:rPr lang="es-ES" smtClean="0">
                <a:latin typeface="Arial" panose="020B0604020202020204" pitchFamily="34" charset="0"/>
              </a:rPr>
              <a:t> Un bote de vela con el motor en marcha “con o sin” velas desplegadas, es considerado por las Reglas de Navegación un bote de propulsión mecánica (motorizado). </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2811311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82E6D4-2943-40A0-AEFA-076FB34688A4}" type="slidenum">
              <a:rPr lang="en-US"/>
              <a:pPr eaLnBrk="1" hangingPunct="1"/>
              <a:t>40</a:t>
            </a:fld>
            <a:endParaRPr lang="en-US"/>
          </a:p>
        </p:txBody>
      </p:sp>
    </p:spTree>
    <p:extLst>
      <p:ext uri="{BB962C8B-B14F-4D97-AF65-F5344CB8AC3E}">
        <p14:creationId xmlns:p14="http://schemas.microsoft.com/office/powerpoint/2010/main" val="2228442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9C3FD3-AF98-4523-9CA0-DA5BE273C5AD}" type="slidenum">
              <a:rPr lang="en-US"/>
              <a:pPr eaLnBrk="1" hangingPunct="1"/>
              <a:t>41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Discuta tránsito seguro </a:t>
            </a:r>
          </a:p>
          <a:p>
            <a:pPr eaLnBrk="1" hangingPunct="1"/>
            <a:r>
              <a:rPr lang="es-ES" smtClean="0">
                <a:latin typeface="Arial" panose="020B0604020202020204" pitchFamily="34" charset="0"/>
              </a:rPr>
              <a:t>	suficiente cabo de embarcadero y defensas</a:t>
            </a:r>
          </a:p>
          <a:p>
            <a:pPr eaLnBrk="1" hangingPunct="1"/>
            <a:r>
              <a:rPr lang="es-ES" smtClean="0">
                <a:latin typeface="Arial" panose="020B0604020202020204" pitchFamily="34" charset="0"/>
              </a:rPr>
              <a:t>	no pase otros botes</a:t>
            </a:r>
          </a:p>
          <a:p>
            <a:pPr eaLnBrk="1" hangingPunct="1"/>
            <a:endParaRPr lang="es-E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60521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E473270-A62B-45C0-B825-50E758CDF0D0}" type="slidenum">
              <a:rPr lang="en-US"/>
              <a:pPr eaLnBrk="1" hangingPunct="1"/>
              <a:t>42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  La pregunta en la filmina</a:t>
            </a:r>
          </a:p>
          <a:p>
            <a:pPr eaLnBrk="1" hangingPunct="1"/>
            <a:r>
              <a:rPr lang="es-ES" smtClean="0">
                <a:latin typeface="Arial" panose="020B0604020202020204" pitchFamily="34" charset="0"/>
              </a:rPr>
              <a:t>¿Hay suficiente espacio¿</a:t>
            </a:r>
          </a:p>
          <a:p>
            <a:pPr eaLnBrk="1" hangingPunct="1"/>
            <a:r>
              <a:rPr lang="es-ES" b="1" smtClean="0">
                <a:latin typeface="Arial" panose="020B0604020202020204" pitchFamily="34" charset="0"/>
              </a:rPr>
              <a:t>	</a:t>
            </a:r>
            <a:r>
              <a:rPr lang="es-ES" smtClean="0">
                <a:latin typeface="Arial" panose="020B0604020202020204" pitchFamily="34" charset="0"/>
              </a:rPr>
              <a:t>La carta náutica mostrará altura </a:t>
            </a:r>
          </a:p>
          <a:p>
            <a:pPr eaLnBrk="1" hangingPunct="1"/>
            <a:r>
              <a:rPr lang="es-ES" smtClean="0">
                <a:latin typeface="Arial" panose="020B0604020202020204" pitchFamily="34" charset="0"/>
              </a:rPr>
              <a:t>	¿Usted necesita ponerse en contacto con el operador del puente?</a:t>
            </a:r>
          </a:p>
          <a:p>
            <a:pPr eaLnBrk="1" hangingPunct="1"/>
            <a:endParaRPr lang="es-ES" b="1" smtClean="0">
              <a:latin typeface="Arial" panose="020B0604020202020204" pitchFamily="34" charset="0"/>
            </a:endParaRPr>
          </a:p>
          <a:p>
            <a:pPr eaLnBrk="1" hangingPunct="1"/>
            <a:endParaRPr lang="es-ES" b="1" smtClean="0">
              <a:latin typeface="Arial" panose="020B0604020202020204" pitchFamily="34" charset="0"/>
            </a:endParaRPr>
          </a:p>
        </p:txBody>
      </p:sp>
    </p:spTree>
    <p:extLst>
      <p:ext uri="{BB962C8B-B14F-4D97-AF65-F5344CB8AC3E}">
        <p14:creationId xmlns:p14="http://schemas.microsoft.com/office/powerpoint/2010/main" val="3509886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F0B305-FE46-42E1-82C4-D3699453606A}" type="slidenum">
              <a:rPr lang="en-US"/>
              <a:pPr eaLnBrk="1" hangingPunct="1"/>
              <a:t>43</a:t>
            </a:fld>
            <a:endParaRPr lang="en-US"/>
          </a:p>
        </p:txBody>
      </p:sp>
    </p:spTree>
    <p:extLst>
      <p:ext uri="{BB962C8B-B14F-4D97-AF65-F5344CB8AC3E}">
        <p14:creationId xmlns:p14="http://schemas.microsoft.com/office/powerpoint/2010/main" val="19476709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2595B2D-6419-492D-AF31-49282F06F9EA}" type="slidenum">
              <a:rPr lang="en-US"/>
              <a:pPr eaLnBrk="1" hangingPunct="1"/>
              <a:t>44</a:t>
            </a:fld>
            <a:endParaRPr lang="en-US"/>
          </a:p>
        </p:txBody>
      </p:sp>
    </p:spTree>
    <p:extLst>
      <p:ext uri="{BB962C8B-B14F-4D97-AF65-F5344CB8AC3E}">
        <p14:creationId xmlns:p14="http://schemas.microsoft.com/office/powerpoint/2010/main" val="24901853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EA4470-54D1-41E9-9161-B32442AC1243}" type="slidenum">
              <a:rPr lang="en-US"/>
              <a:pPr eaLnBrk="1" hangingPunct="1"/>
              <a:t>45</a:t>
            </a:fld>
            <a:endParaRPr lang="en-US"/>
          </a:p>
        </p:txBody>
      </p:sp>
    </p:spTree>
    <p:extLst>
      <p:ext uri="{BB962C8B-B14F-4D97-AF65-F5344CB8AC3E}">
        <p14:creationId xmlns:p14="http://schemas.microsoft.com/office/powerpoint/2010/main" val="12553175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328B30-00EC-492F-8522-49AF73D5939B}" type="slidenum">
              <a:rPr lang="en-US"/>
              <a:pPr eaLnBrk="1" hangingPunct="1"/>
              <a:t>46</a:t>
            </a:fld>
            <a:endParaRPr lang="en-US"/>
          </a:p>
        </p:txBody>
      </p:sp>
    </p:spTree>
    <p:extLst>
      <p:ext uri="{BB962C8B-B14F-4D97-AF65-F5344CB8AC3E}">
        <p14:creationId xmlns:p14="http://schemas.microsoft.com/office/powerpoint/2010/main" val="13399899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E6D103-1EB4-4562-B84E-747AE3E47CD5}" type="slidenum">
              <a:rPr lang="en-US"/>
              <a:pPr eaLnBrk="1" hangingPunct="1"/>
              <a:t>47</a:t>
            </a:fld>
            <a:endParaRPr lang="en-US"/>
          </a:p>
        </p:txBody>
      </p:sp>
    </p:spTree>
    <p:extLst>
      <p:ext uri="{BB962C8B-B14F-4D97-AF65-F5344CB8AC3E}">
        <p14:creationId xmlns:p14="http://schemas.microsoft.com/office/powerpoint/2010/main" val="26899360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B9D588-0144-4C8C-8A7C-D5ADE8659B00}" type="slidenum">
              <a:rPr lang="en-US"/>
              <a:pPr eaLnBrk="1" hangingPunct="1"/>
              <a:t>48</a:t>
            </a:fld>
            <a:endParaRPr lang="en-US"/>
          </a:p>
        </p:txBody>
      </p:sp>
    </p:spTree>
    <p:extLst>
      <p:ext uri="{BB962C8B-B14F-4D97-AF65-F5344CB8AC3E}">
        <p14:creationId xmlns:p14="http://schemas.microsoft.com/office/powerpoint/2010/main" val="6601189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n-US" smtClean="0">
              <a:latin typeface="Arial" panose="020B060402020202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ADF749-021D-4908-872D-8B06F3007ECD}" type="slidenum">
              <a:rPr lang="en-US"/>
              <a:pPr eaLnBrk="1" hangingPunct="1"/>
              <a:t>49</a:t>
            </a:fld>
            <a:endParaRPr lang="en-US"/>
          </a:p>
        </p:txBody>
      </p:sp>
    </p:spTree>
    <p:extLst>
      <p:ext uri="{BB962C8B-B14F-4D97-AF65-F5344CB8AC3E}">
        <p14:creationId xmlns:p14="http://schemas.microsoft.com/office/powerpoint/2010/main" val="36416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26778B-B3C4-4A40-A61C-4C8EB186DF4B}" type="slidenum">
              <a:rPr lang="en-US"/>
              <a:pPr eaLnBrk="1" hangingPunct="1"/>
              <a:t>5</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Antes de animar la filmina</a:t>
            </a:r>
          </a:p>
          <a:p>
            <a:pPr eaLnBrk="1" hangingPunct="1"/>
            <a:endParaRPr lang="es-ES" b="1"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a:t>
            </a:r>
          </a:p>
          <a:p>
            <a:pPr eaLnBrk="1" hangingPunct="1"/>
            <a:r>
              <a:rPr lang="es-ES" altLang="en-US" smtClean="0">
                <a:latin typeface="Arial" panose="020B0604020202020204" pitchFamily="34" charset="0"/>
              </a:rPr>
              <a:t>¿</a:t>
            </a:r>
            <a:r>
              <a:rPr lang="es-ES" smtClean="0">
                <a:latin typeface="Arial" panose="020B0604020202020204" pitchFamily="34" charset="0"/>
              </a:rPr>
              <a:t>Si dos botes de motor se reúnen frente a frente, cual es el que cede el paso?</a:t>
            </a:r>
          </a:p>
          <a:p>
            <a:pPr eaLnBrk="1" hangingPunct="1"/>
            <a:r>
              <a:rPr lang="es-ES" smtClean="0">
                <a:latin typeface="Arial" panose="020B0604020202020204" pitchFamily="34" charset="0"/>
              </a:rPr>
              <a:t>¿Si uno es un velero, cual es el que cede el paso?</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30400755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E9AD85-8DB2-49C3-8850-91E516EBFB78}" type="slidenum">
              <a:rPr lang="en-US"/>
              <a:pPr eaLnBrk="1" hangingPunct="1"/>
              <a:t>50</a:t>
            </a:fld>
            <a:endParaRPr lang="en-US"/>
          </a:p>
        </p:txBody>
      </p:sp>
    </p:spTree>
    <p:extLst>
      <p:ext uri="{BB962C8B-B14F-4D97-AF65-F5344CB8AC3E}">
        <p14:creationId xmlns:p14="http://schemas.microsoft.com/office/powerpoint/2010/main" val="36824641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A4B20A-34D1-4763-9414-DA47DAF2AC22}" type="slidenum">
              <a:rPr lang="en-US"/>
              <a:pPr eaLnBrk="1" hangingPunct="1"/>
              <a:t>51</a:t>
            </a:fld>
            <a:endParaRPr lang="en-US"/>
          </a:p>
        </p:txBody>
      </p:sp>
    </p:spTree>
    <p:extLst>
      <p:ext uri="{BB962C8B-B14F-4D97-AF65-F5344CB8AC3E}">
        <p14:creationId xmlns:p14="http://schemas.microsoft.com/office/powerpoint/2010/main" val="17815501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3F9DFE-F694-4E49-B035-E76761E72B2D}" type="slidenum">
              <a:rPr lang="en-US"/>
              <a:pPr eaLnBrk="1" hangingPunct="1"/>
              <a:t>52</a:t>
            </a:fld>
            <a:endParaRPr lang="en-US"/>
          </a:p>
        </p:txBody>
      </p:sp>
    </p:spTree>
    <p:extLst>
      <p:ext uri="{BB962C8B-B14F-4D97-AF65-F5344CB8AC3E}">
        <p14:creationId xmlns:p14="http://schemas.microsoft.com/office/powerpoint/2010/main" val="7954926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C94BE1C-2465-4319-99A3-DE3EB61E4C14}" type="slidenum">
              <a:rPr lang="en-US"/>
              <a:pPr eaLnBrk="1" hangingPunct="1"/>
              <a:t>53</a:t>
            </a:fld>
            <a:endParaRPr lang="en-US"/>
          </a:p>
        </p:txBody>
      </p:sp>
    </p:spTree>
    <p:extLst>
      <p:ext uri="{BB962C8B-B14F-4D97-AF65-F5344CB8AC3E}">
        <p14:creationId xmlns:p14="http://schemas.microsoft.com/office/powerpoint/2010/main" val="25477372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s-ES" smtClean="0">
              <a:latin typeface="Arial" panose="020B060402020202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CF9352-4E75-49A4-ACD1-B72285D9BCF8}" type="slidenum">
              <a:rPr lang="en-US"/>
              <a:pPr eaLnBrk="1" hangingPunct="1"/>
              <a:t>54</a:t>
            </a:fld>
            <a:endParaRPr lang="en-US"/>
          </a:p>
        </p:txBody>
      </p:sp>
    </p:spTree>
    <p:extLst>
      <p:ext uri="{BB962C8B-B14F-4D97-AF65-F5344CB8AC3E}">
        <p14:creationId xmlns:p14="http://schemas.microsoft.com/office/powerpoint/2010/main" val="3076099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n-US" smtClean="0">
              <a:latin typeface="Arial" panose="020B060402020202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C0D2A5-840A-4849-A4ED-2C4B9706BCC2}" type="slidenum">
              <a:rPr lang="en-US"/>
              <a:pPr eaLnBrk="1" hangingPunct="1"/>
              <a:t>55</a:t>
            </a:fld>
            <a:endParaRPr lang="en-US"/>
          </a:p>
        </p:txBody>
      </p:sp>
    </p:spTree>
    <p:extLst>
      <p:ext uri="{BB962C8B-B14F-4D97-AF65-F5344CB8AC3E}">
        <p14:creationId xmlns:p14="http://schemas.microsoft.com/office/powerpoint/2010/main" val="1551589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n-US" smtClean="0">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27B084-5BA9-42D2-AA6B-CB3627D7F2EC}" type="slidenum">
              <a:rPr lang="en-US"/>
              <a:pPr eaLnBrk="1" hangingPunct="1"/>
              <a:t>56</a:t>
            </a:fld>
            <a:endParaRPr lang="en-US"/>
          </a:p>
        </p:txBody>
      </p:sp>
    </p:spTree>
    <p:extLst>
      <p:ext uri="{BB962C8B-B14F-4D97-AF65-F5344CB8AC3E}">
        <p14:creationId xmlns:p14="http://schemas.microsoft.com/office/powerpoint/2010/main" val="616968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n-US" smtClean="0">
              <a:latin typeface="Arial" panose="020B0604020202020204"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45224A-2F4D-424B-976B-77A3980035EB}" type="slidenum">
              <a:rPr lang="en-US"/>
              <a:pPr eaLnBrk="1" hangingPunct="1"/>
              <a:t>57</a:t>
            </a:fld>
            <a:endParaRPr lang="en-US"/>
          </a:p>
        </p:txBody>
      </p:sp>
    </p:spTree>
    <p:extLst>
      <p:ext uri="{BB962C8B-B14F-4D97-AF65-F5344CB8AC3E}">
        <p14:creationId xmlns:p14="http://schemas.microsoft.com/office/powerpoint/2010/main" val="39976749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smtClean="0">
                <a:latin typeface="Arial" panose="020B0604020202020204" pitchFamily="34" charset="0"/>
              </a:rPr>
              <a:t>Clic para añadir notas</a:t>
            </a:r>
          </a:p>
          <a:p>
            <a:pPr eaLnBrk="1" hangingPunct="1"/>
            <a:endParaRPr lang="en-US" smtClean="0">
              <a:latin typeface="Arial" panose="020B060402020202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BFEBDB6-2180-4AB7-99CB-98800F4B7AFC}" type="slidenum">
              <a:rPr lang="en-US"/>
              <a:pPr eaLnBrk="1" hangingPunct="1"/>
              <a:t>58</a:t>
            </a:fld>
            <a:endParaRPr lang="en-US"/>
          </a:p>
        </p:txBody>
      </p:sp>
    </p:spTree>
    <p:extLst>
      <p:ext uri="{BB962C8B-B14F-4D97-AF65-F5344CB8AC3E}">
        <p14:creationId xmlns:p14="http://schemas.microsoft.com/office/powerpoint/2010/main" val="570717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9F75E8-F386-4264-8915-4CC369664C65}" type="slidenum">
              <a:rPr lang="en-US"/>
              <a:pPr eaLnBrk="1" hangingPunct="1"/>
              <a:t>6</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Antes de animar la filmina</a:t>
            </a:r>
          </a:p>
          <a:p>
            <a:pPr eaLnBrk="1" hangingPunct="1"/>
            <a:endParaRPr lang="es-ES" b="1"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a:t>
            </a:r>
          </a:p>
          <a:p>
            <a:pPr eaLnBrk="1" hangingPunct="1"/>
            <a:r>
              <a:rPr lang="es-ES" smtClean="0">
                <a:latin typeface="Arial" panose="020B0604020202020204" pitchFamily="34" charset="0"/>
              </a:rPr>
              <a:t>¿Si dos botes de motor están cruzando, cual cede paso?</a:t>
            </a:r>
          </a:p>
          <a:p>
            <a:pPr eaLnBrk="1" hangingPunct="1"/>
            <a:r>
              <a:rPr lang="es-ES" smtClean="0">
                <a:latin typeface="Arial" panose="020B0604020202020204" pitchFamily="34" charset="0"/>
              </a:rPr>
              <a:t>¿Si uno es un velero, cual cede paso?</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268574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781460-C0F9-4683-A8F8-BD93EC276A03}" type="slidenum">
              <a:rPr lang="en-US"/>
              <a:pPr eaLnBrk="1" hangingPunct="1"/>
              <a:t>7</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b="1" smtClean="0">
              <a:latin typeface="Arial" panose="020B0604020202020204" pitchFamily="34" charset="0"/>
            </a:endParaRPr>
          </a:p>
          <a:p>
            <a:pPr eaLnBrk="1" hangingPunct="1"/>
            <a:r>
              <a:rPr lang="es-ES" smtClean="0">
                <a:latin typeface="Arial" panose="020B0604020202020204" pitchFamily="34" charset="0"/>
              </a:rPr>
              <a:t>Antes de animar la filmina</a:t>
            </a:r>
          </a:p>
          <a:p>
            <a:pPr eaLnBrk="1" hangingPunct="1"/>
            <a:endParaRPr lang="es-ES" b="1"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b="1" smtClean="0">
                <a:latin typeface="Arial" panose="020B0604020202020204" pitchFamily="34" charset="0"/>
              </a:rPr>
              <a:t>Pregunte:</a:t>
            </a:r>
            <a:r>
              <a:rPr lang="es-ES" smtClean="0">
                <a:latin typeface="Arial" panose="020B0604020202020204" pitchFamily="34" charset="0"/>
              </a:rPr>
              <a:t>  </a:t>
            </a:r>
          </a:p>
          <a:p>
            <a:pPr eaLnBrk="1" hangingPunct="1"/>
            <a:r>
              <a:rPr lang="es-ES" smtClean="0">
                <a:latin typeface="Arial" panose="020B0604020202020204" pitchFamily="34" charset="0"/>
              </a:rPr>
              <a:t>¿Quién cede paso cuando un bote alcanza otro?</a:t>
            </a:r>
          </a:p>
          <a:p>
            <a:pPr eaLnBrk="1" hangingPunct="1"/>
            <a:r>
              <a:rPr lang="es-ES" smtClean="0">
                <a:latin typeface="Arial" panose="020B0604020202020204" pitchFamily="34" charset="0"/>
              </a:rPr>
              <a:t>¿Si uno es un velero, quien cede paso?</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89674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4D09E4-69CD-48C7-B175-E37D20AB1A57}" type="slidenum">
              <a:rPr lang="en-US"/>
              <a:pPr eaLnBrk="1" hangingPunct="1"/>
              <a:t>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Discuta que los veleros a vela tienen ciertas reglas que pueden ser recordadas por las siglas “ESP.”</a:t>
            </a:r>
          </a:p>
          <a:p>
            <a:pPr eaLnBrk="1" hangingPunct="1"/>
            <a:r>
              <a:rPr lang="es-ES" smtClean="0">
                <a:latin typeface="Arial" panose="020B0604020202020204" pitchFamily="34" charset="0"/>
              </a:rPr>
              <a:t>Estribor</a:t>
            </a:r>
          </a:p>
          <a:p>
            <a:pPr eaLnBrk="1" hangingPunct="1"/>
            <a:r>
              <a:rPr lang="es-ES" smtClean="0">
                <a:latin typeface="Arial" panose="020B0604020202020204" pitchFamily="34" charset="0"/>
              </a:rPr>
              <a:t>Sotavento</a:t>
            </a:r>
          </a:p>
          <a:p>
            <a:pPr eaLnBrk="1" hangingPunct="1"/>
            <a:r>
              <a:rPr lang="es-ES" smtClean="0">
                <a:latin typeface="Arial" panose="020B0604020202020204" pitchFamily="34" charset="0"/>
              </a:rPr>
              <a:t>Pasando (igual cono botes motorizados)</a:t>
            </a:r>
          </a:p>
          <a:p>
            <a:pPr eaLnBrk="1" hangingPunct="1"/>
            <a:r>
              <a:rPr lang="es-ES" smtClean="0">
                <a:latin typeface="Arial" panose="020B0604020202020204" pitchFamily="34" charset="0"/>
              </a:rPr>
              <a:t>Vamos a ilustrar</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a:p>
            <a:pPr eaLnBrk="1" hangingPunct="1"/>
            <a:r>
              <a:rPr lang="es-ES" smtClean="0">
                <a:latin typeface="Arial" panose="020B0604020202020204" pitchFamily="34" charset="0"/>
              </a:rPr>
              <a:t>La sigla en Inglés “SLO” es usada para:</a:t>
            </a:r>
          </a:p>
          <a:p>
            <a:pPr eaLnBrk="1" hangingPunct="1"/>
            <a:r>
              <a:rPr lang="es-ES" smtClean="0">
                <a:latin typeface="Arial" panose="020B0604020202020204" pitchFamily="34" charset="0"/>
              </a:rPr>
              <a:t>Starboard (Estribor )</a:t>
            </a:r>
          </a:p>
          <a:p>
            <a:pPr eaLnBrk="1" hangingPunct="1"/>
            <a:r>
              <a:rPr lang="es-ES" smtClean="0">
                <a:latin typeface="Arial" panose="020B0604020202020204" pitchFamily="34" charset="0"/>
              </a:rPr>
              <a:t>Leeward (Sotavento)</a:t>
            </a:r>
          </a:p>
          <a:p>
            <a:pPr eaLnBrk="1" hangingPunct="1"/>
            <a:r>
              <a:rPr lang="es-ES" smtClean="0">
                <a:latin typeface="Arial" panose="020B0604020202020204" pitchFamily="34" charset="0"/>
              </a:rPr>
              <a:t>Overtaken (Pasando)</a:t>
            </a:r>
          </a:p>
          <a:p>
            <a:pPr eaLnBrk="1" hangingPunct="1"/>
            <a:endParaRPr lang="es-ES" smtClean="0">
              <a:latin typeface="Arial" panose="020B0604020202020204" pitchFamily="34" charset="0"/>
            </a:endParaRPr>
          </a:p>
          <a:p>
            <a:pPr eaLnBrk="1" hangingPunct="1"/>
            <a:endParaRPr lang="en-US" smtClean="0">
              <a:latin typeface="Arial" panose="020B0604020202020204" pitchFamily="34" charset="0"/>
            </a:endParaRPr>
          </a:p>
        </p:txBody>
      </p:sp>
    </p:spTree>
    <p:extLst>
      <p:ext uri="{BB962C8B-B14F-4D97-AF65-F5344CB8AC3E}">
        <p14:creationId xmlns:p14="http://schemas.microsoft.com/office/powerpoint/2010/main" val="3209914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B201D8-F27B-4311-8B75-6CD0B6F5068D}" type="slidenum">
              <a:rPr lang="en-US"/>
              <a:pPr eaLnBrk="1" hangingPunct="1"/>
              <a:t>9</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b="1" smtClean="0">
                <a:latin typeface="Arial" panose="020B0604020202020204" pitchFamily="34" charset="0"/>
              </a:rPr>
              <a:t>Pregunte:</a:t>
            </a:r>
            <a:r>
              <a:rPr lang="es-ES" smtClean="0">
                <a:latin typeface="Arial" panose="020B0604020202020204" pitchFamily="34" charset="0"/>
              </a:rPr>
              <a:t>   ¿Cuál bote es la embarcación que cede el paso?</a:t>
            </a:r>
          </a:p>
          <a:p>
            <a:pPr eaLnBrk="1" hangingPunct="1"/>
            <a:endParaRPr lang="es-ES" smtClean="0">
              <a:latin typeface="Tahoma" panose="020B0604030504040204" pitchFamily="34" charset="0"/>
              <a:cs typeface="Tahoma" panose="020B0604030504040204" pitchFamily="34" charset="0"/>
            </a:endParaRPr>
          </a:p>
          <a:p>
            <a:pPr eaLnBrk="1" hangingPunct="1"/>
            <a:r>
              <a:rPr lang="es-ES" smtClean="0">
                <a:latin typeface="Arial" panose="020B0604020202020204" pitchFamily="34" charset="0"/>
              </a:rPr>
              <a:t>La embarcación que está a barlovento debe mantenerse fuera del curso de la embarcación que está a sotavento.</a:t>
            </a:r>
          </a:p>
          <a:p>
            <a:pPr eaLnBrk="1" hangingPunct="1"/>
            <a:endParaRPr lang="es-ES" smtClean="0">
              <a:latin typeface="Arial" panose="020B0604020202020204" pitchFamily="34" charset="0"/>
            </a:endParaRPr>
          </a:p>
          <a:p>
            <a:pPr eaLnBrk="1" hangingPunct="1"/>
            <a:endParaRPr lang="es-ES" smtClean="0">
              <a:latin typeface="Arial" panose="020B0604020202020204" pitchFamily="34" charset="0"/>
            </a:endParaRPr>
          </a:p>
        </p:txBody>
      </p:sp>
    </p:spTree>
    <p:extLst>
      <p:ext uri="{BB962C8B-B14F-4D97-AF65-F5344CB8AC3E}">
        <p14:creationId xmlns:p14="http://schemas.microsoft.com/office/powerpoint/2010/main" val="2476903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omeland logo tippe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 name="Rectangle 5"/>
          <p:cNvSpPr>
            <a:spLocks noGrp="1" noChangeArrowheads="1"/>
          </p:cNvSpPr>
          <p:nvPr>
            <p:ph type="ftr" sz="quarter" idx="11"/>
          </p:nvPr>
        </p:nvSpPr>
        <p:spPr>
          <a:xfrm>
            <a:off x="685800" y="6245225"/>
            <a:ext cx="5334000" cy="476250"/>
          </a:xfrm>
        </p:spPr>
        <p:txBody>
          <a:bodyPr anchor="t"/>
          <a:lstStyle>
            <a:lvl1pPr>
              <a:defRPr lang="en-US" sz="1000" b="0" kern="1200" dirty="0" smtClean="0">
                <a:solidFill>
                  <a:schemeClr val="tx2"/>
                </a:solidFill>
                <a:latin typeface="Arial" charset="0"/>
                <a:ea typeface="+mn-ea"/>
                <a:cs typeface="+mn-cs"/>
              </a:defRPr>
            </a:lvl1pPr>
          </a:lstStyle>
          <a:p>
            <a:pPr>
              <a:defRPr/>
            </a:pPr>
            <a:r>
              <a:rPr lang="en-US" smtClean="0"/>
              <a:t>Version: Feb 2014                    Copyright 2014 - Coast Guard Auxiliary Association, Inc. </a:t>
            </a:r>
            <a:endParaRPr lang="en-US" dirty="0"/>
          </a:p>
        </p:txBody>
      </p:sp>
      <p:sp>
        <p:nvSpPr>
          <p:cNvPr id="8" name="Rectangle 6"/>
          <p:cNvSpPr>
            <a:spLocks noGrp="1" noChangeArrowheads="1"/>
          </p:cNvSpPr>
          <p:nvPr>
            <p:ph type="sldNum" sz="quarter" idx="12"/>
          </p:nvPr>
        </p:nvSpPr>
        <p:spPr/>
        <p:txBody>
          <a:bodyPr/>
          <a:lstStyle>
            <a:lvl1pPr>
              <a:defRPr b="0"/>
            </a:lvl1pPr>
          </a:lstStyle>
          <a:p>
            <a:fld id="{2400FAAA-03F2-498A-97C5-79A1BD56F6C8}" type="slidenum">
              <a:rPr lang="en-US"/>
              <a:pPr/>
              <a:t>‹#›</a:t>
            </a:fld>
            <a:endParaRPr lang="en-US"/>
          </a:p>
        </p:txBody>
      </p:sp>
    </p:spTree>
    <p:extLst>
      <p:ext uri="{BB962C8B-B14F-4D97-AF65-F5344CB8AC3E}">
        <p14:creationId xmlns:p14="http://schemas.microsoft.com/office/powerpoint/2010/main" val="1368286962"/>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1954A50A-734B-4908-8455-2AEF50D1AFF8}" type="slidenum">
              <a:rPr lang="en-US"/>
              <a:pPr/>
              <a:t>‹#›</a:t>
            </a:fld>
            <a:endParaRPr lang="en-US"/>
          </a:p>
        </p:txBody>
      </p:sp>
    </p:spTree>
    <p:extLst>
      <p:ext uri="{BB962C8B-B14F-4D97-AF65-F5344CB8AC3E}">
        <p14:creationId xmlns:p14="http://schemas.microsoft.com/office/powerpoint/2010/main" val="3878033308"/>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B7A7072D-BAE7-4952-8F7D-4CB31A25D65D}" type="slidenum">
              <a:rPr lang="en-US"/>
              <a:pPr/>
              <a:t>‹#›</a:t>
            </a:fld>
            <a:endParaRPr lang="en-US"/>
          </a:p>
        </p:txBody>
      </p:sp>
    </p:spTree>
    <p:extLst>
      <p:ext uri="{BB962C8B-B14F-4D97-AF65-F5344CB8AC3E}">
        <p14:creationId xmlns:p14="http://schemas.microsoft.com/office/powerpoint/2010/main" val="839730773"/>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xfrm>
            <a:off x="762000" y="6245225"/>
            <a:ext cx="58674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31A38EB8-3810-4C6C-A550-08ADBA7D5F48}" type="slidenum">
              <a:rPr lang="en-US"/>
              <a:pPr/>
              <a:t>‹#›</a:t>
            </a:fld>
            <a:endParaRPr lang="en-US"/>
          </a:p>
        </p:txBody>
      </p:sp>
    </p:spTree>
    <p:extLst>
      <p:ext uri="{BB962C8B-B14F-4D97-AF65-F5344CB8AC3E}">
        <p14:creationId xmlns:p14="http://schemas.microsoft.com/office/powerpoint/2010/main" val="213489840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xfrm>
            <a:off x="685800" y="6245225"/>
            <a:ext cx="59436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8F52BC55-0CFD-412C-9564-FD49CE2A1F93}" type="slidenum">
              <a:rPr lang="en-US"/>
              <a:pPr/>
              <a:t>‹#›</a:t>
            </a:fld>
            <a:endParaRPr lang="en-US"/>
          </a:p>
        </p:txBody>
      </p:sp>
    </p:spTree>
    <p:extLst>
      <p:ext uri="{BB962C8B-B14F-4D97-AF65-F5344CB8AC3E}">
        <p14:creationId xmlns:p14="http://schemas.microsoft.com/office/powerpoint/2010/main" val="3525576045"/>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4153" y="38862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6" name="Rectangle 6"/>
          <p:cNvSpPr>
            <a:spLocks noGrp="1" noChangeArrowheads="1"/>
          </p:cNvSpPr>
          <p:nvPr>
            <p:ph type="sldNum" sz="quarter" idx="12"/>
          </p:nvPr>
        </p:nvSpPr>
        <p:spPr>
          <a:ln/>
        </p:spPr>
        <p:txBody>
          <a:bodyPr/>
          <a:lstStyle>
            <a:lvl1pPr>
              <a:defRPr/>
            </a:lvl1pPr>
          </a:lstStyle>
          <a:p>
            <a:fld id="{2FE0B9E4-C636-4CD0-9EB8-6A61C4744248}" type="slidenum">
              <a:rPr lang="en-US"/>
              <a:pPr/>
              <a:t>‹#›</a:t>
            </a:fld>
            <a:endParaRPr lang="en-US"/>
          </a:p>
        </p:txBody>
      </p:sp>
    </p:spTree>
    <p:extLst>
      <p:ext uri="{BB962C8B-B14F-4D97-AF65-F5344CB8AC3E}">
        <p14:creationId xmlns:p14="http://schemas.microsoft.com/office/powerpoint/2010/main" val="208512829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E428AC55-24C3-476A-A668-9F42CB68664E}" type="slidenum">
              <a:rPr lang="en-US"/>
              <a:pPr/>
              <a:t>‹#›</a:t>
            </a:fld>
            <a:endParaRPr lang="en-US"/>
          </a:p>
        </p:txBody>
      </p:sp>
    </p:spTree>
    <p:extLst>
      <p:ext uri="{BB962C8B-B14F-4D97-AF65-F5344CB8AC3E}">
        <p14:creationId xmlns:p14="http://schemas.microsoft.com/office/powerpoint/2010/main" val="2438436465"/>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9" name="Rectangle 6"/>
          <p:cNvSpPr>
            <a:spLocks noGrp="1" noChangeArrowheads="1"/>
          </p:cNvSpPr>
          <p:nvPr>
            <p:ph type="sldNum" sz="quarter" idx="12"/>
          </p:nvPr>
        </p:nvSpPr>
        <p:spPr>
          <a:ln/>
        </p:spPr>
        <p:txBody>
          <a:bodyPr/>
          <a:lstStyle>
            <a:lvl1pPr>
              <a:defRPr/>
            </a:lvl1pPr>
          </a:lstStyle>
          <a:p>
            <a:fld id="{34400CFB-E7D5-4DF6-9538-AD371BB885FF}" type="slidenum">
              <a:rPr lang="en-US"/>
              <a:pPr/>
              <a:t>‹#›</a:t>
            </a:fld>
            <a:endParaRPr lang="en-US"/>
          </a:p>
        </p:txBody>
      </p:sp>
    </p:spTree>
    <p:extLst>
      <p:ext uri="{BB962C8B-B14F-4D97-AF65-F5344CB8AC3E}">
        <p14:creationId xmlns:p14="http://schemas.microsoft.com/office/powerpoint/2010/main" val="639423153"/>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5"/>
          <p:cNvSpPr>
            <a:spLocks noGrp="1" noChangeArrowheads="1"/>
          </p:cNvSpPr>
          <p:nvPr>
            <p:ph type="ftr" sz="quarter" idx="11"/>
          </p:nvPr>
        </p:nvSpPr>
        <p:spPr>
          <a:xfrm>
            <a:off x="685800" y="6245225"/>
            <a:ext cx="5867400" cy="476250"/>
          </a:xfrm>
          <a:ln/>
        </p:spPr>
        <p:txBody>
          <a:bodyPr/>
          <a:lstStyle>
            <a:lvl1pPr>
              <a:defRPr/>
            </a:lvl1pPr>
          </a:lstStyle>
          <a:p>
            <a:pPr>
              <a:defRPr/>
            </a:pPr>
            <a:r>
              <a:rPr lang="en-US" smtClean="0"/>
              <a:t>Version: Feb 2014                    Copyright 2014 - Coast Guard Auxiliary Association, Inc. </a:t>
            </a:r>
            <a:endParaRPr lang="en-US" sz="1400"/>
          </a:p>
        </p:txBody>
      </p:sp>
      <p:sp>
        <p:nvSpPr>
          <p:cNvPr id="5" name="Rectangle 6"/>
          <p:cNvSpPr>
            <a:spLocks noGrp="1" noChangeArrowheads="1"/>
          </p:cNvSpPr>
          <p:nvPr>
            <p:ph type="sldNum" sz="quarter" idx="12"/>
          </p:nvPr>
        </p:nvSpPr>
        <p:spPr>
          <a:ln/>
        </p:spPr>
        <p:txBody>
          <a:bodyPr/>
          <a:lstStyle>
            <a:lvl1pPr>
              <a:defRPr/>
            </a:lvl1pPr>
          </a:lstStyle>
          <a:p>
            <a:fld id="{4BA5B20B-3940-4FA3-9FC1-E5FC66CFFDF7}" type="slidenum">
              <a:rPr lang="en-US"/>
              <a:pPr/>
              <a:t>‹#›</a:t>
            </a:fld>
            <a:endParaRPr lang="en-US"/>
          </a:p>
        </p:txBody>
      </p:sp>
    </p:spTree>
    <p:extLst>
      <p:ext uri="{BB962C8B-B14F-4D97-AF65-F5344CB8AC3E}">
        <p14:creationId xmlns:p14="http://schemas.microsoft.com/office/powerpoint/2010/main" val="4214924449"/>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4" name="Rectangle 6"/>
          <p:cNvSpPr>
            <a:spLocks noGrp="1" noChangeArrowheads="1"/>
          </p:cNvSpPr>
          <p:nvPr>
            <p:ph type="sldNum" sz="quarter" idx="12"/>
          </p:nvPr>
        </p:nvSpPr>
        <p:spPr>
          <a:ln/>
        </p:spPr>
        <p:txBody>
          <a:bodyPr/>
          <a:lstStyle>
            <a:lvl1pPr>
              <a:defRPr/>
            </a:lvl1pPr>
          </a:lstStyle>
          <a:p>
            <a:fld id="{6C9B1A48-6F4E-438B-B9F1-2C28F7ABF636}" type="slidenum">
              <a:rPr lang="en-US"/>
              <a:pPr/>
              <a:t>‹#›</a:t>
            </a:fld>
            <a:endParaRPr lang="en-US"/>
          </a:p>
        </p:txBody>
      </p:sp>
    </p:spTree>
    <p:extLst>
      <p:ext uri="{BB962C8B-B14F-4D97-AF65-F5344CB8AC3E}">
        <p14:creationId xmlns:p14="http://schemas.microsoft.com/office/powerpoint/2010/main" val="2510435065"/>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994D15DD-396D-4156-ADF8-915BCE23F417}" type="slidenum">
              <a:rPr lang="en-US"/>
              <a:pPr/>
              <a:t>‹#›</a:t>
            </a:fld>
            <a:endParaRPr lang="en-US"/>
          </a:p>
        </p:txBody>
      </p:sp>
    </p:spTree>
    <p:extLst>
      <p:ext uri="{BB962C8B-B14F-4D97-AF65-F5344CB8AC3E}">
        <p14:creationId xmlns:p14="http://schemas.microsoft.com/office/powerpoint/2010/main" val="116446550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Version: Feb 2014                    Copyright 2014 - Coast Guard Auxiliary Association, Inc. </a:t>
            </a:r>
            <a:endParaRPr lang="en-US" sz="1400"/>
          </a:p>
        </p:txBody>
      </p:sp>
      <p:sp>
        <p:nvSpPr>
          <p:cNvPr id="7" name="Rectangle 6"/>
          <p:cNvSpPr>
            <a:spLocks noGrp="1" noChangeArrowheads="1"/>
          </p:cNvSpPr>
          <p:nvPr>
            <p:ph type="sldNum" sz="quarter" idx="12"/>
          </p:nvPr>
        </p:nvSpPr>
        <p:spPr>
          <a:ln/>
        </p:spPr>
        <p:txBody>
          <a:bodyPr/>
          <a:lstStyle>
            <a:lvl1pPr>
              <a:defRPr/>
            </a:lvl1pPr>
          </a:lstStyle>
          <a:p>
            <a:fld id="{79BFF48E-C9B7-49C1-B409-DD9571D0BB57}" type="slidenum">
              <a:rPr lang="en-US"/>
              <a:pPr/>
              <a:t>‹#›</a:t>
            </a:fld>
            <a:endParaRPr lang="en-US"/>
          </a:p>
        </p:txBody>
      </p:sp>
    </p:spTree>
    <p:extLst>
      <p:ext uri="{BB962C8B-B14F-4D97-AF65-F5344CB8AC3E}">
        <p14:creationId xmlns:p14="http://schemas.microsoft.com/office/powerpoint/2010/main" val="62582128"/>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685800" y="6245225"/>
            <a:ext cx="594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a:solidFill>
                  <a:schemeClr val="tx2"/>
                </a:solidFill>
                <a:latin typeface="Arial" charset="0"/>
              </a:defRPr>
            </a:lvl1pPr>
          </a:lstStyle>
          <a:p>
            <a:pPr>
              <a:defRPr/>
            </a:pPr>
            <a:r>
              <a:rPr lang="en-US" smtClean="0"/>
              <a:t>Version: Feb 2014                    Copyright 2014 - Coast Guard Auxiliary Association, Inc. </a:t>
            </a:r>
            <a:endParaRPr lang="en-US" sz="1400"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3366"/>
                </a:solidFill>
              </a:defRPr>
            </a:lvl1pPr>
          </a:lstStyle>
          <a:p>
            <a:fld id="{D5D35E4E-8D5A-4D64-9F18-C790E13790E1}" type="slidenum">
              <a:rPr lang="en-US"/>
              <a:pPr/>
              <a:t>‹#›</a:t>
            </a:fld>
            <a:endParaRPr lang="en-US"/>
          </a:p>
        </p:txBody>
      </p:sp>
      <p:pic>
        <p:nvPicPr>
          <p:cNvPr id="1031" name="Picture 7" descr="01 aux logo 3d cop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homeland logo tipped cop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b="0" smtClean="0">
                <a:solidFill>
                  <a:schemeClr val="tx2"/>
                </a:solidFill>
                <a:latin typeface="Arial" charset="0"/>
              </a:rPr>
              <a:t>Version: Feb 2014                    Copyright 2014 - Coast Guard Auxiliary Association, Inc. </a:t>
            </a:r>
            <a:endParaRPr lang="en-US" b="0" dirty="0">
              <a:solidFill>
                <a:schemeClr val="tx2"/>
              </a:solidFill>
              <a:latin typeface="Arial" charset="0"/>
            </a:endParaRPr>
          </a:p>
        </p:txBody>
      </p:sp>
      <p:sp>
        <p:nvSpPr>
          <p:cNvPr id="307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6BC5A2-CE0D-427A-BC5B-359652708517}" type="slidenum">
              <a:rPr lang="en-US">
                <a:solidFill>
                  <a:srgbClr val="003366"/>
                </a:solidFill>
              </a:rPr>
              <a:pPr eaLnBrk="1" hangingPunct="1"/>
              <a:t>1</a:t>
            </a:fld>
            <a:endParaRPr lang="en-US">
              <a:solidFill>
                <a:srgbClr val="003366"/>
              </a:solidFill>
            </a:endParaRPr>
          </a:p>
        </p:txBody>
      </p:sp>
      <p:pic>
        <p:nvPicPr>
          <p:cNvPr id="7170" name="Picture 2" descr="ea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2871788"/>
            <a:ext cx="6343650"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3"/>
          <p:cNvSpPr>
            <a:spLocks noGrp="1" noChangeArrowheads="1"/>
          </p:cNvSpPr>
          <p:nvPr>
            <p:ph type="title"/>
          </p:nvPr>
        </p:nvSpPr>
        <p:spPr/>
        <p:txBody>
          <a:bodyPr/>
          <a:lstStyle/>
          <a:p>
            <a:pPr eaLnBrk="1" hangingPunct="1"/>
            <a:r>
              <a:rPr lang="es-ES" altLang="en-US" smtClean="0"/>
              <a:t>Capítulo</a:t>
            </a:r>
            <a:r>
              <a:rPr lang="es-ES" smtClean="0"/>
              <a:t> 3</a:t>
            </a:r>
          </a:p>
        </p:txBody>
      </p:sp>
      <p:pic>
        <p:nvPicPr>
          <p:cNvPr id="3078" name="Picture 4" descr="1 chap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133600"/>
            <a:ext cx="27654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Text Box 5"/>
          <p:cNvSpPr txBox="1">
            <a:spLocks noChangeArrowheads="1"/>
          </p:cNvSpPr>
          <p:nvPr/>
        </p:nvSpPr>
        <p:spPr bwMode="auto">
          <a:xfrm>
            <a:off x="938213" y="1371600"/>
            <a:ext cx="80533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4000" b="1"/>
              <a:t>Navegando Los Cursos de Agua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0" fill="hold"/>
                                        <p:tgtEl>
                                          <p:spTgt spid="7170"/>
                                        </p:tgtEl>
                                        <p:attrNameLst>
                                          <p:attrName>ppt_x</p:attrName>
                                        </p:attrNameLst>
                                      </p:cBhvr>
                                      <p:tavLst>
                                        <p:tav tm="0">
                                          <p:val>
                                            <p:strVal val="0-#ppt_w/2"/>
                                          </p:val>
                                        </p:tav>
                                        <p:tav tm="100000">
                                          <p:val>
                                            <p:strVal val="#ppt_x"/>
                                          </p:val>
                                        </p:tav>
                                      </p:tavLst>
                                    </p:anim>
                                    <p:anim calcmode="lin" valueType="num">
                                      <p:cBhvr additive="base">
                                        <p:cTn id="8" dur="5000" fill="hold"/>
                                        <p:tgtEl>
                                          <p:spTgt spid="71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hipbell0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E1CFD-72D6-4C7A-84BA-28EC856F0C45}" type="slidenum">
              <a:rPr lang="en-US">
                <a:solidFill>
                  <a:srgbClr val="003366"/>
                </a:solidFill>
              </a:rPr>
              <a:pPr eaLnBrk="1" hangingPunct="1"/>
              <a:t>10</a:t>
            </a:fld>
            <a:endParaRPr lang="en-US">
              <a:solidFill>
                <a:srgbClr val="003366"/>
              </a:solidFill>
            </a:endParaRPr>
          </a:p>
        </p:txBody>
      </p:sp>
      <p:sp>
        <p:nvSpPr>
          <p:cNvPr id="12292" name="Rectangle 2"/>
          <p:cNvSpPr>
            <a:spLocks noGrp="1" noChangeArrowheads="1"/>
          </p:cNvSpPr>
          <p:nvPr>
            <p:ph type="title"/>
          </p:nvPr>
        </p:nvSpPr>
        <p:spPr/>
        <p:txBody>
          <a:bodyPr/>
          <a:lstStyle/>
          <a:p>
            <a:pPr eaLnBrk="1" hangingPunct="1"/>
            <a:r>
              <a:rPr lang="es-ES" smtClean="0"/>
              <a:t>Viento en el</a:t>
            </a:r>
            <a:br>
              <a:rPr lang="es-ES" smtClean="0"/>
            </a:br>
            <a:r>
              <a:rPr lang="es-ES" smtClean="0"/>
              <a:t>Lado Diferente</a:t>
            </a:r>
          </a:p>
        </p:txBody>
      </p:sp>
      <p:pic>
        <p:nvPicPr>
          <p:cNvPr id="12293" name="Picture 3" descr="wind on differnet sid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6800"/>
            <a:ext cx="6122988"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4"/>
          <p:cNvSpPr txBox="1">
            <a:spLocks noChangeArrowheads="1"/>
          </p:cNvSpPr>
          <p:nvPr/>
        </p:nvSpPr>
        <p:spPr bwMode="auto">
          <a:xfrm rot="2666298">
            <a:off x="5073650" y="2138363"/>
            <a:ext cx="3113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a:t>  Dirección del viento</a:t>
            </a:r>
          </a:p>
        </p:txBody>
      </p:sp>
      <p:sp>
        <p:nvSpPr>
          <p:cNvPr id="12295" name="Text Box 5"/>
          <p:cNvSpPr txBox="1">
            <a:spLocks noChangeArrowheads="1"/>
          </p:cNvSpPr>
          <p:nvPr/>
        </p:nvSpPr>
        <p:spPr bwMode="auto">
          <a:xfrm>
            <a:off x="1066800" y="3657600"/>
            <a:ext cx="2424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b="1"/>
              <a:t>Cede el Paso</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254C8A-D2ED-41A5-BFDC-85E9D124FD6A}" type="slidenum">
              <a:rPr lang="en-US">
                <a:solidFill>
                  <a:srgbClr val="003366"/>
                </a:solidFill>
              </a:rPr>
              <a:pPr eaLnBrk="1" hangingPunct="1"/>
              <a:t>11</a:t>
            </a:fld>
            <a:endParaRPr lang="en-US">
              <a:solidFill>
                <a:srgbClr val="003366"/>
              </a:solidFill>
            </a:endParaRPr>
          </a:p>
        </p:txBody>
      </p:sp>
      <p:sp>
        <p:nvSpPr>
          <p:cNvPr id="13316" name="Rectangle 2"/>
          <p:cNvSpPr>
            <a:spLocks noGrp="1" noChangeArrowheads="1"/>
          </p:cNvSpPr>
          <p:nvPr>
            <p:ph type="title"/>
          </p:nvPr>
        </p:nvSpPr>
        <p:spPr/>
        <p:txBody>
          <a:bodyPr/>
          <a:lstStyle/>
          <a:p>
            <a:pPr eaLnBrk="1" hangingPunct="1"/>
            <a:r>
              <a:rPr lang="es-ES" smtClean="0"/>
              <a:t>Viento de Popa</a:t>
            </a:r>
          </a:p>
        </p:txBody>
      </p:sp>
      <p:pic>
        <p:nvPicPr>
          <p:cNvPr id="13317" name="Picture 3" descr="wind stern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800"/>
            <a:ext cx="5294313"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 Box 4"/>
          <p:cNvSpPr txBox="1">
            <a:spLocks noChangeArrowheads="1"/>
          </p:cNvSpPr>
          <p:nvPr/>
        </p:nvSpPr>
        <p:spPr bwMode="auto">
          <a:xfrm>
            <a:off x="4800600" y="1235075"/>
            <a:ext cx="3429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b="1"/>
              <a:t>        Cede      el Paso</a:t>
            </a:r>
          </a:p>
        </p:txBody>
      </p:sp>
      <p:sp>
        <p:nvSpPr>
          <p:cNvPr id="13319" name="Text Box 5"/>
          <p:cNvSpPr txBox="1">
            <a:spLocks noChangeArrowheads="1"/>
          </p:cNvSpPr>
          <p:nvPr/>
        </p:nvSpPr>
        <p:spPr bwMode="auto">
          <a:xfrm>
            <a:off x="3581400" y="5867400"/>
            <a:ext cx="2643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t>Dirección del Viento</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D2CB7F-F4F0-4FCD-8DB9-E02150FDF6B9}" type="slidenum">
              <a:rPr lang="en-US">
                <a:solidFill>
                  <a:srgbClr val="003366"/>
                </a:solidFill>
              </a:rPr>
              <a:pPr eaLnBrk="1" hangingPunct="1"/>
              <a:t>12</a:t>
            </a:fld>
            <a:endParaRPr lang="en-US">
              <a:solidFill>
                <a:srgbClr val="003366"/>
              </a:solidFill>
            </a:endParaRPr>
          </a:p>
        </p:txBody>
      </p:sp>
      <p:sp>
        <p:nvSpPr>
          <p:cNvPr id="14340" name="Rectangle 2"/>
          <p:cNvSpPr>
            <a:spLocks noGrp="1" noChangeArrowheads="1"/>
          </p:cNvSpPr>
          <p:nvPr>
            <p:ph type="title"/>
          </p:nvPr>
        </p:nvSpPr>
        <p:spPr/>
        <p:txBody>
          <a:bodyPr/>
          <a:lstStyle/>
          <a:p>
            <a:pPr eaLnBrk="1" hangingPunct="1"/>
            <a:r>
              <a:rPr lang="es-ES" smtClean="0"/>
              <a:t>Luces de Navegación</a:t>
            </a:r>
          </a:p>
        </p:txBody>
      </p:sp>
      <p:sp>
        <p:nvSpPr>
          <p:cNvPr id="14341" name="Rectangle 3"/>
          <p:cNvSpPr>
            <a:spLocks noGrp="1" noChangeArrowheads="1"/>
          </p:cNvSpPr>
          <p:nvPr>
            <p:ph type="body" idx="1"/>
          </p:nvPr>
        </p:nvSpPr>
        <p:spPr/>
        <p:txBody>
          <a:bodyPr/>
          <a:lstStyle/>
          <a:p>
            <a:pPr eaLnBrk="1" hangingPunct="1"/>
            <a:r>
              <a:rPr lang="es-ES" smtClean="0"/>
              <a:t>Luces laterales</a:t>
            </a:r>
          </a:p>
          <a:p>
            <a:pPr eaLnBrk="1" hangingPunct="1"/>
            <a:r>
              <a:rPr lang="es-ES" smtClean="0"/>
              <a:t>Luces de alcance</a:t>
            </a:r>
          </a:p>
          <a:p>
            <a:pPr eaLnBrk="1" hangingPunct="1"/>
            <a:r>
              <a:rPr lang="es-ES" smtClean="0"/>
              <a:t>Luz de tope</a:t>
            </a:r>
          </a:p>
          <a:p>
            <a:pPr eaLnBrk="1" hangingPunct="1"/>
            <a:r>
              <a:rPr lang="es-ES" smtClean="0"/>
              <a:t>Luz blanca alrededor</a:t>
            </a:r>
          </a:p>
        </p:txBody>
      </p:sp>
      <p:grpSp>
        <p:nvGrpSpPr>
          <p:cNvPr id="14342" name="Group 4"/>
          <p:cNvGrpSpPr>
            <a:grpSpLocks/>
          </p:cNvGrpSpPr>
          <p:nvPr/>
        </p:nvGrpSpPr>
        <p:grpSpPr bwMode="auto">
          <a:xfrm>
            <a:off x="457200" y="1736725"/>
            <a:ext cx="314325" cy="2074863"/>
            <a:chOff x="341" y="1094"/>
            <a:chExt cx="198" cy="1307"/>
          </a:xfrm>
        </p:grpSpPr>
        <p:sp>
          <p:nvSpPr>
            <p:cNvPr id="14344" name="Oval 5"/>
            <p:cNvSpPr>
              <a:spLocks noChangeArrowheads="1"/>
            </p:cNvSpPr>
            <p:nvPr/>
          </p:nvSpPr>
          <p:spPr bwMode="auto">
            <a:xfrm>
              <a:off x="341" y="1094"/>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14345" name="Oval 6"/>
            <p:cNvSpPr>
              <a:spLocks noChangeArrowheads="1"/>
            </p:cNvSpPr>
            <p:nvPr/>
          </p:nvSpPr>
          <p:spPr bwMode="auto">
            <a:xfrm>
              <a:off x="341" y="146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14346" name="Oval 7"/>
            <p:cNvSpPr>
              <a:spLocks noChangeArrowheads="1"/>
            </p:cNvSpPr>
            <p:nvPr/>
          </p:nvSpPr>
          <p:spPr bwMode="auto">
            <a:xfrm>
              <a:off x="341" y="183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14347" name="Oval 8"/>
            <p:cNvSpPr>
              <a:spLocks noChangeArrowheads="1"/>
            </p:cNvSpPr>
            <p:nvPr/>
          </p:nvSpPr>
          <p:spPr bwMode="auto">
            <a:xfrm>
              <a:off x="341" y="220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grpSp>
      <p:pic>
        <p:nvPicPr>
          <p:cNvPr id="14343" name="Picture 9" descr="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581400" cy="49530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5C57CD-8569-4781-9A16-D170E3DB57CA}" type="slidenum">
              <a:rPr lang="en-US">
                <a:solidFill>
                  <a:srgbClr val="003366"/>
                </a:solidFill>
              </a:rPr>
              <a:pPr eaLnBrk="1" hangingPunct="1"/>
              <a:t>13</a:t>
            </a:fld>
            <a:endParaRPr lang="en-US">
              <a:solidFill>
                <a:srgbClr val="003366"/>
              </a:solidFill>
            </a:endParaRPr>
          </a:p>
        </p:txBody>
      </p:sp>
      <p:sp>
        <p:nvSpPr>
          <p:cNvPr id="15364" name="Rectangle 2"/>
          <p:cNvSpPr>
            <a:spLocks noGrp="1" noChangeArrowheads="1"/>
          </p:cNvSpPr>
          <p:nvPr>
            <p:ph type="title"/>
          </p:nvPr>
        </p:nvSpPr>
        <p:spPr/>
        <p:txBody>
          <a:bodyPr/>
          <a:lstStyle/>
          <a:p>
            <a:pPr eaLnBrk="1" hangingPunct="1"/>
            <a:r>
              <a:rPr lang="es-ES" smtClean="0"/>
              <a:t>     Luces en Remolques</a:t>
            </a:r>
          </a:p>
        </p:txBody>
      </p:sp>
      <p:sp>
        <p:nvSpPr>
          <p:cNvPr id="15365" name="Rectangle 3"/>
          <p:cNvSpPr>
            <a:spLocks noGrp="1" noChangeArrowheads="1"/>
          </p:cNvSpPr>
          <p:nvPr>
            <p:ph type="body" idx="1"/>
          </p:nvPr>
        </p:nvSpPr>
        <p:spPr/>
        <p:txBody>
          <a:bodyPr/>
          <a:lstStyle/>
          <a:p>
            <a:pPr eaLnBrk="1" hangingPunct="1"/>
            <a:r>
              <a:rPr lang="es-ES" smtClean="0"/>
              <a:t>Luces amarillas</a:t>
            </a:r>
          </a:p>
          <a:p>
            <a:pPr eaLnBrk="1" hangingPunct="1"/>
            <a:r>
              <a:rPr lang="es-ES" smtClean="0"/>
              <a:t>Luz de popa amarilla sobre blanca</a:t>
            </a:r>
          </a:p>
          <a:p>
            <a:pPr eaLnBrk="1" hangingPunct="1"/>
            <a:r>
              <a:rPr lang="es-ES" smtClean="0"/>
              <a:t>Amarilla intermitente </a:t>
            </a:r>
          </a:p>
        </p:txBody>
      </p:sp>
      <p:sp>
        <p:nvSpPr>
          <p:cNvPr id="15366"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15367" name="Oval 5"/>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15368" name="Oval 6"/>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6C9C91-B572-43C5-A3F6-03D44078AB67}" type="slidenum">
              <a:rPr lang="en-US">
                <a:solidFill>
                  <a:srgbClr val="003366"/>
                </a:solidFill>
              </a:rPr>
              <a:pPr eaLnBrk="1" hangingPunct="1"/>
              <a:t>14</a:t>
            </a:fld>
            <a:endParaRPr lang="en-US">
              <a:solidFill>
                <a:srgbClr val="003366"/>
              </a:solidFill>
            </a:endParaRPr>
          </a:p>
        </p:txBody>
      </p:sp>
      <p:sp>
        <p:nvSpPr>
          <p:cNvPr id="16388" name="Text Box 2"/>
          <p:cNvSpPr txBox="1">
            <a:spLocks noChangeArrowheads="1"/>
          </p:cNvSpPr>
          <p:nvPr/>
        </p:nvSpPr>
        <p:spPr bwMode="auto">
          <a:xfrm>
            <a:off x="546100" y="4618038"/>
            <a:ext cx="8077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sz="3200"/>
              <a:t>Nota: Espacio sin luces de alrededor de varios cientos de yardas entre las luces de proa y la roda. </a:t>
            </a:r>
          </a:p>
        </p:txBody>
      </p:sp>
      <p:sp>
        <p:nvSpPr>
          <p:cNvPr id="16389" name="Rectangle 3"/>
          <p:cNvSpPr>
            <a:spLocks noGrp="1" noChangeArrowheads="1"/>
          </p:cNvSpPr>
          <p:nvPr>
            <p:ph type="title" idx="4294967295"/>
          </p:nvPr>
        </p:nvSpPr>
        <p:spPr/>
        <p:txBody>
          <a:bodyPr/>
          <a:lstStyle/>
          <a:p>
            <a:pPr eaLnBrk="1" hangingPunct="1"/>
            <a:r>
              <a:rPr lang="es-ES" smtClean="0"/>
              <a:t>    Luces en Remolques</a:t>
            </a:r>
          </a:p>
        </p:txBody>
      </p:sp>
      <p:pic>
        <p:nvPicPr>
          <p:cNvPr id="16390" name="Picture 4" descr="tow light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8255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8295DC-A6C3-4318-AE55-3D35B44ADD24}" type="slidenum">
              <a:rPr lang="en-US">
                <a:solidFill>
                  <a:srgbClr val="003366"/>
                </a:solidFill>
              </a:rPr>
              <a:pPr eaLnBrk="1" hangingPunct="1"/>
              <a:t>15</a:t>
            </a:fld>
            <a:endParaRPr lang="en-US">
              <a:solidFill>
                <a:srgbClr val="003366"/>
              </a:solidFill>
            </a:endParaRPr>
          </a:p>
        </p:txBody>
      </p:sp>
      <p:sp>
        <p:nvSpPr>
          <p:cNvPr id="17412" name="Rectangle 2"/>
          <p:cNvSpPr>
            <a:spLocks noGrp="1" noChangeArrowheads="1"/>
          </p:cNvSpPr>
          <p:nvPr>
            <p:ph type="title"/>
          </p:nvPr>
        </p:nvSpPr>
        <p:spPr/>
        <p:txBody>
          <a:bodyPr/>
          <a:lstStyle/>
          <a:p>
            <a:pPr eaLnBrk="1" hangingPunct="1"/>
            <a:r>
              <a:rPr lang="es-ES" smtClean="0"/>
              <a:t>   Navegación Nocturna</a:t>
            </a:r>
          </a:p>
        </p:txBody>
      </p:sp>
      <p:grpSp>
        <p:nvGrpSpPr>
          <p:cNvPr id="17413" name="Group 3"/>
          <p:cNvGrpSpPr>
            <a:grpSpLocks/>
          </p:cNvGrpSpPr>
          <p:nvPr/>
        </p:nvGrpSpPr>
        <p:grpSpPr bwMode="auto">
          <a:xfrm>
            <a:off x="809625" y="1524000"/>
            <a:ext cx="8037513" cy="4619625"/>
            <a:chOff x="510" y="960"/>
            <a:chExt cx="5063" cy="2910"/>
          </a:xfrm>
        </p:grpSpPr>
        <p:pic>
          <p:nvPicPr>
            <p:cNvPr id="17414" name="Picture 4" descr="night ligh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 y="960"/>
              <a:ext cx="4962" cy="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5"/>
            <p:cNvSpPr txBox="1">
              <a:spLocks noChangeArrowheads="1"/>
            </p:cNvSpPr>
            <p:nvPr/>
          </p:nvSpPr>
          <p:spPr bwMode="auto">
            <a:xfrm>
              <a:off x="677" y="3390"/>
              <a:ext cx="105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2000" b="1">
                  <a:solidFill>
                    <a:schemeClr val="bg1"/>
                  </a:solidFill>
                </a:rPr>
                <a:t>Cede el paso</a:t>
              </a:r>
            </a:p>
          </p:txBody>
        </p:sp>
        <p:sp>
          <p:nvSpPr>
            <p:cNvPr id="17416" name="Text Box 6"/>
            <p:cNvSpPr txBox="1">
              <a:spLocks noChangeArrowheads="1"/>
            </p:cNvSpPr>
            <p:nvPr/>
          </p:nvSpPr>
          <p:spPr bwMode="auto">
            <a:xfrm>
              <a:off x="1680" y="2966"/>
              <a:ext cx="147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solidFill>
                    <a:schemeClr val="bg1"/>
                  </a:solidFill>
                </a:rPr>
                <a:t>Sigue a rumbo</a:t>
              </a:r>
            </a:p>
          </p:txBody>
        </p:sp>
        <p:sp>
          <p:nvSpPr>
            <p:cNvPr id="17417" name="Text Box 7"/>
            <p:cNvSpPr txBox="1">
              <a:spLocks noChangeArrowheads="1"/>
            </p:cNvSpPr>
            <p:nvPr/>
          </p:nvSpPr>
          <p:spPr bwMode="auto">
            <a:xfrm>
              <a:off x="783" y="1968"/>
              <a:ext cx="123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solidFill>
                    <a:schemeClr val="bg1"/>
                  </a:solidFill>
                </a:rPr>
                <a:t>Sigue a rumbo</a:t>
              </a:r>
            </a:p>
          </p:txBody>
        </p:sp>
        <p:sp>
          <p:nvSpPr>
            <p:cNvPr id="17418" name="Text Box 8"/>
            <p:cNvSpPr txBox="1">
              <a:spLocks noChangeArrowheads="1"/>
            </p:cNvSpPr>
            <p:nvPr/>
          </p:nvSpPr>
          <p:spPr bwMode="auto">
            <a:xfrm>
              <a:off x="1867" y="1200"/>
              <a:ext cx="869"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2000" b="1">
                  <a:solidFill>
                    <a:schemeClr val="bg1"/>
                  </a:solidFill>
                </a:rPr>
                <a:t>Cede el paso</a:t>
              </a:r>
              <a:r>
                <a:rPr lang="es-ES" sz="2400" b="1">
                  <a:solidFill>
                    <a:schemeClr val="bg1"/>
                  </a:solidFill>
                </a:rPr>
                <a:t> </a:t>
              </a:r>
            </a:p>
          </p:txBody>
        </p:sp>
        <p:sp>
          <p:nvSpPr>
            <p:cNvPr id="17419" name="Text Box 9"/>
            <p:cNvSpPr txBox="1">
              <a:spLocks noChangeArrowheads="1"/>
            </p:cNvSpPr>
            <p:nvPr/>
          </p:nvSpPr>
          <p:spPr bwMode="auto">
            <a:xfrm>
              <a:off x="3120" y="3150"/>
              <a:ext cx="105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2000" b="1">
                  <a:solidFill>
                    <a:schemeClr val="bg1"/>
                  </a:solidFill>
                </a:rPr>
                <a:t>Cede el paso</a:t>
              </a:r>
            </a:p>
          </p:txBody>
        </p:sp>
        <p:sp>
          <p:nvSpPr>
            <p:cNvPr id="17420" name="Text Box 10"/>
            <p:cNvSpPr txBox="1">
              <a:spLocks noChangeArrowheads="1"/>
            </p:cNvSpPr>
            <p:nvPr/>
          </p:nvSpPr>
          <p:spPr bwMode="auto">
            <a:xfrm>
              <a:off x="3168" y="1344"/>
              <a:ext cx="8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2000" b="1">
                  <a:solidFill>
                    <a:schemeClr val="bg1"/>
                  </a:solidFill>
                </a:rPr>
                <a:t>Cede el paso</a:t>
              </a:r>
            </a:p>
          </p:txBody>
        </p:sp>
        <p:sp>
          <p:nvSpPr>
            <p:cNvPr id="17421" name="Text Box 11"/>
            <p:cNvSpPr txBox="1">
              <a:spLocks noChangeArrowheads="1"/>
            </p:cNvSpPr>
            <p:nvPr/>
          </p:nvSpPr>
          <p:spPr bwMode="auto">
            <a:xfrm>
              <a:off x="4416" y="1344"/>
              <a:ext cx="81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s-ES" sz="2000" b="1">
                  <a:solidFill>
                    <a:schemeClr val="bg1"/>
                  </a:solidFill>
                </a:rPr>
                <a:t>Cede el paso</a:t>
              </a:r>
            </a:p>
          </p:txBody>
        </p:sp>
        <p:sp>
          <p:nvSpPr>
            <p:cNvPr id="17422" name="Text Box 12"/>
            <p:cNvSpPr txBox="1">
              <a:spLocks noChangeArrowheads="1"/>
            </p:cNvSpPr>
            <p:nvPr/>
          </p:nvSpPr>
          <p:spPr bwMode="auto">
            <a:xfrm>
              <a:off x="4080" y="2736"/>
              <a:ext cx="149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solidFill>
                    <a:schemeClr val="bg1"/>
                  </a:solidFill>
                </a:rPr>
                <a:t>Sigue a rumbo</a:t>
              </a:r>
            </a:p>
          </p:txBody>
        </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mtClean="0">
                <a:solidFill>
                  <a:srgbClr val="CC0000"/>
                </a:solidFill>
              </a:rPr>
              <a:t>Version: Feb 2014                    Copyright 2014 - Coast Guard Auxiliary Association, Inc. </a:t>
            </a:r>
            <a:endParaRPr lang="en-US" sz="1400" smtClean="0">
              <a:solidFill>
                <a:srgbClr val="CC0000"/>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80D12-E3AD-42EA-BA1C-B56917C8FBE0}" type="slidenum">
              <a:rPr lang="en-US">
                <a:solidFill>
                  <a:srgbClr val="003366"/>
                </a:solidFill>
              </a:rPr>
              <a:pPr eaLnBrk="1" hangingPunct="1"/>
              <a:t>16</a:t>
            </a:fld>
            <a:endParaRPr lang="en-US">
              <a:solidFill>
                <a:srgbClr val="003366"/>
              </a:solidFill>
            </a:endParaRPr>
          </a:p>
        </p:txBody>
      </p:sp>
      <p:sp>
        <p:nvSpPr>
          <p:cNvPr id="18436" name="Rectangle 2"/>
          <p:cNvSpPr>
            <a:spLocks noGrp="1" noChangeArrowheads="1"/>
          </p:cNvSpPr>
          <p:nvPr>
            <p:ph type="title"/>
          </p:nvPr>
        </p:nvSpPr>
        <p:spPr/>
        <p:txBody>
          <a:bodyPr/>
          <a:lstStyle/>
          <a:p>
            <a:pPr eaLnBrk="1" hangingPunct="1"/>
            <a:r>
              <a:rPr lang="es-ES" smtClean="0"/>
              <a:t>Velero en la Noche</a:t>
            </a:r>
          </a:p>
        </p:txBody>
      </p:sp>
      <p:sp>
        <p:nvSpPr>
          <p:cNvPr id="18437" name="Rectangle 3"/>
          <p:cNvSpPr>
            <a:spLocks noGrp="1" noChangeArrowheads="1"/>
          </p:cNvSpPr>
          <p:nvPr>
            <p:ph type="body" idx="1"/>
          </p:nvPr>
        </p:nvSpPr>
        <p:spPr>
          <a:xfrm>
            <a:off x="457200" y="1600200"/>
            <a:ext cx="8458200" cy="4525963"/>
          </a:xfrm>
        </p:spPr>
        <p:txBody>
          <a:bodyPr/>
          <a:lstStyle/>
          <a:p>
            <a:pPr eaLnBrk="1" hangingPunct="1"/>
            <a:r>
              <a:rPr lang="es-ES" smtClean="0"/>
              <a:t>Verde o roja sólo observa </a:t>
            </a:r>
          </a:p>
          <a:p>
            <a:pPr lvl="1" eaLnBrk="1" hangingPunct="1"/>
            <a:r>
              <a:rPr lang="es-ES" smtClean="0"/>
              <a:t>Puede ser un velero a vela</a:t>
            </a:r>
          </a:p>
          <a:p>
            <a:pPr lvl="1" eaLnBrk="1" hangingPunct="1"/>
            <a:r>
              <a:rPr lang="es-ES" smtClean="0"/>
              <a:t>Ceder el paso</a:t>
            </a:r>
          </a:p>
          <a:p>
            <a:pPr eaLnBrk="1" hangingPunct="1"/>
            <a:r>
              <a:rPr lang="es-ES" smtClean="0"/>
              <a:t>Velero usando vela solamente </a:t>
            </a:r>
          </a:p>
          <a:p>
            <a:pPr lvl="1" eaLnBrk="1" hangingPunct="1"/>
            <a:r>
              <a:rPr lang="es-ES" sz="2400" smtClean="0"/>
              <a:t>Siempre continúa el rumbo excepto en adelantamient</a:t>
            </a:r>
            <a:r>
              <a:rPr lang="es-ES" sz="2200" smtClean="0"/>
              <a:t>o</a:t>
            </a:r>
          </a:p>
          <a:p>
            <a:pPr eaLnBrk="1" hangingPunct="1"/>
            <a:endParaRPr lang="en-US" smtClean="0"/>
          </a:p>
        </p:txBody>
      </p:sp>
      <p:sp>
        <p:nvSpPr>
          <p:cNvPr id="18438"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18439" name="Oval 5"/>
          <p:cNvSpPr>
            <a:spLocks noChangeArrowheads="1"/>
          </p:cNvSpPr>
          <p:nvPr/>
        </p:nvSpPr>
        <p:spPr bwMode="auto">
          <a:xfrm>
            <a:off x="457200" y="33432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pic>
        <p:nvPicPr>
          <p:cNvPr id="18440" name="Picture 6" descr="light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4419600"/>
            <a:ext cx="8605838"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84F945-5AFB-4056-9AE7-54B25DD6724A}" type="slidenum">
              <a:rPr lang="en-US">
                <a:solidFill>
                  <a:srgbClr val="003366"/>
                </a:solidFill>
              </a:rPr>
              <a:pPr eaLnBrk="1" hangingPunct="1"/>
              <a:t>17</a:t>
            </a:fld>
            <a:endParaRPr lang="en-US">
              <a:solidFill>
                <a:srgbClr val="003366"/>
              </a:solidFill>
            </a:endParaRPr>
          </a:p>
        </p:txBody>
      </p:sp>
      <p:grpSp>
        <p:nvGrpSpPr>
          <p:cNvPr id="2" name="Group 51"/>
          <p:cNvGrpSpPr>
            <a:grpSpLocks/>
          </p:cNvGrpSpPr>
          <p:nvPr/>
        </p:nvGrpSpPr>
        <p:grpSpPr bwMode="auto">
          <a:xfrm>
            <a:off x="381000" y="1930400"/>
            <a:ext cx="2593975" cy="4343400"/>
            <a:chOff x="240" y="1216"/>
            <a:chExt cx="1634" cy="2736"/>
          </a:xfrm>
        </p:grpSpPr>
        <p:pic>
          <p:nvPicPr>
            <p:cNvPr id="19473" name="Picture 3" descr="light4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1216"/>
              <a:ext cx="1634"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4"/>
            <p:cNvSpPr txBox="1">
              <a:spLocks noChangeArrowheads="1"/>
            </p:cNvSpPr>
            <p:nvPr/>
          </p:nvSpPr>
          <p:spPr bwMode="auto">
            <a:xfrm>
              <a:off x="336" y="1296"/>
              <a:ext cx="100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chemeClr val="bg1"/>
                  </a:solidFill>
                </a:rPr>
                <a:t>Velero</a:t>
              </a:r>
            </a:p>
            <a:p>
              <a:pPr algn="ctr" eaLnBrk="1" hangingPunct="1"/>
              <a:r>
                <a:rPr lang="es-ES" b="1">
                  <a:solidFill>
                    <a:schemeClr val="bg1"/>
                  </a:solidFill>
                </a:rPr>
                <a:t>Sigue a rumbo</a:t>
              </a:r>
            </a:p>
          </p:txBody>
        </p:sp>
        <p:sp>
          <p:nvSpPr>
            <p:cNvPr id="19475" name="Text Box 5"/>
            <p:cNvSpPr txBox="1">
              <a:spLocks noChangeArrowheads="1"/>
            </p:cNvSpPr>
            <p:nvPr/>
          </p:nvSpPr>
          <p:spPr bwMode="auto">
            <a:xfrm>
              <a:off x="568" y="3360"/>
              <a:ext cx="116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chemeClr val="bg1"/>
                  </a:solidFill>
                </a:rPr>
                <a:t>Motorizado</a:t>
              </a:r>
            </a:p>
            <a:p>
              <a:pPr algn="ctr" eaLnBrk="1" hangingPunct="1"/>
              <a:r>
                <a:rPr lang="es-ES" b="1">
                  <a:solidFill>
                    <a:schemeClr val="bg1"/>
                  </a:solidFill>
                </a:rPr>
                <a:t>Cede el paso</a:t>
              </a:r>
            </a:p>
          </p:txBody>
        </p:sp>
      </p:grpSp>
      <p:sp>
        <p:nvSpPr>
          <p:cNvPr id="19461" name="Rectangle 6"/>
          <p:cNvSpPr>
            <a:spLocks noGrp="1" noChangeArrowheads="1"/>
          </p:cNvSpPr>
          <p:nvPr>
            <p:ph type="title" idx="4294967295"/>
          </p:nvPr>
        </p:nvSpPr>
        <p:spPr>
          <a:xfrm>
            <a:off x="304800" y="274638"/>
            <a:ext cx="8610600" cy="1143000"/>
          </a:xfrm>
        </p:spPr>
        <p:txBody>
          <a:bodyPr/>
          <a:lstStyle/>
          <a:p>
            <a:pPr eaLnBrk="1" hangingPunct="1"/>
            <a:r>
              <a:rPr lang="es-ES" b="0" smtClean="0"/>
              <a:t>     </a:t>
            </a:r>
            <a:r>
              <a:rPr lang="es-ES" smtClean="0"/>
              <a:t>¡C</a:t>
            </a:r>
            <a:r>
              <a:rPr lang="es-ES" b="0" smtClean="0"/>
              <a:t>ede El Paso Al Velero!</a:t>
            </a:r>
            <a:endParaRPr lang="es-ES" smtClean="0"/>
          </a:p>
        </p:txBody>
      </p:sp>
      <p:grpSp>
        <p:nvGrpSpPr>
          <p:cNvPr id="3" name="Group 52"/>
          <p:cNvGrpSpPr>
            <a:grpSpLocks/>
          </p:cNvGrpSpPr>
          <p:nvPr/>
        </p:nvGrpSpPr>
        <p:grpSpPr bwMode="auto">
          <a:xfrm>
            <a:off x="3252788" y="1930400"/>
            <a:ext cx="2638425" cy="4343400"/>
            <a:chOff x="2049" y="1216"/>
            <a:chExt cx="1662" cy="2736"/>
          </a:xfrm>
        </p:grpSpPr>
        <p:pic>
          <p:nvPicPr>
            <p:cNvPr id="19470" name="Picture 8" descr="light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 y="1216"/>
              <a:ext cx="1659"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1" name="Text Box 9"/>
            <p:cNvSpPr txBox="1">
              <a:spLocks noChangeArrowheads="1"/>
            </p:cNvSpPr>
            <p:nvPr/>
          </p:nvSpPr>
          <p:spPr bwMode="auto">
            <a:xfrm>
              <a:off x="2112" y="1296"/>
              <a:ext cx="720"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chemeClr val="bg1"/>
                  </a:solidFill>
                </a:rPr>
                <a:t>Velero</a:t>
              </a:r>
            </a:p>
            <a:p>
              <a:pPr algn="ctr" eaLnBrk="1" hangingPunct="1"/>
              <a:r>
                <a:rPr lang="es-ES" b="1">
                  <a:solidFill>
                    <a:schemeClr val="bg1"/>
                  </a:solidFill>
                </a:rPr>
                <a:t>Sigue a rumbo</a:t>
              </a:r>
            </a:p>
          </p:txBody>
        </p:sp>
        <p:sp>
          <p:nvSpPr>
            <p:cNvPr id="19472" name="Text Box 10"/>
            <p:cNvSpPr txBox="1">
              <a:spLocks noChangeArrowheads="1"/>
            </p:cNvSpPr>
            <p:nvPr/>
          </p:nvSpPr>
          <p:spPr bwMode="auto">
            <a:xfrm>
              <a:off x="2698" y="3348"/>
              <a:ext cx="1013"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chemeClr val="bg1"/>
                  </a:solidFill>
                </a:rPr>
                <a:t>Motorizado</a:t>
              </a:r>
            </a:p>
            <a:p>
              <a:pPr algn="ctr" eaLnBrk="1" hangingPunct="1"/>
              <a:r>
                <a:rPr lang="es-ES" b="1">
                  <a:solidFill>
                    <a:schemeClr val="bg1"/>
                  </a:solidFill>
                </a:rPr>
                <a:t>Cede el paso</a:t>
              </a:r>
            </a:p>
          </p:txBody>
        </p:sp>
      </p:grpSp>
      <p:grpSp>
        <p:nvGrpSpPr>
          <p:cNvPr id="4" name="Group 55"/>
          <p:cNvGrpSpPr>
            <a:grpSpLocks/>
          </p:cNvGrpSpPr>
          <p:nvPr/>
        </p:nvGrpSpPr>
        <p:grpSpPr bwMode="auto">
          <a:xfrm>
            <a:off x="6165850" y="1905000"/>
            <a:ext cx="2660650" cy="4368800"/>
            <a:chOff x="3884" y="1200"/>
            <a:chExt cx="1676" cy="2752"/>
          </a:xfrm>
        </p:grpSpPr>
        <p:pic>
          <p:nvPicPr>
            <p:cNvPr id="19467" name="Picture 12" descr="light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4" y="1200"/>
              <a:ext cx="1676" cy="2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Text Box 13"/>
            <p:cNvSpPr txBox="1">
              <a:spLocks noChangeArrowheads="1"/>
            </p:cNvSpPr>
            <p:nvPr/>
          </p:nvSpPr>
          <p:spPr bwMode="auto">
            <a:xfrm>
              <a:off x="4704" y="1296"/>
              <a:ext cx="816"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chemeClr val="bg1"/>
                  </a:solidFill>
                </a:rPr>
                <a:t>Velero</a:t>
              </a:r>
            </a:p>
            <a:p>
              <a:pPr algn="ctr" eaLnBrk="1" hangingPunct="1"/>
              <a:r>
                <a:rPr lang="es-ES" b="1">
                  <a:solidFill>
                    <a:schemeClr val="bg1"/>
                  </a:solidFill>
                </a:rPr>
                <a:t>Sigue a rumbo</a:t>
              </a:r>
            </a:p>
          </p:txBody>
        </p:sp>
        <p:sp>
          <p:nvSpPr>
            <p:cNvPr id="19469" name="Text Box 14"/>
            <p:cNvSpPr txBox="1">
              <a:spLocks noChangeArrowheads="1"/>
            </p:cNvSpPr>
            <p:nvPr/>
          </p:nvSpPr>
          <p:spPr bwMode="auto">
            <a:xfrm>
              <a:off x="3944" y="3120"/>
              <a:ext cx="904"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b="1">
                  <a:solidFill>
                    <a:schemeClr val="bg1"/>
                  </a:solidFill>
                </a:rPr>
                <a:t>Motorizado</a:t>
              </a:r>
            </a:p>
            <a:p>
              <a:pPr algn="ctr" eaLnBrk="1" hangingPunct="1"/>
              <a:r>
                <a:rPr lang="es-ES" b="1">
                  <a:solidFill>
                    <a:schemeClr val="bg1"/>
                  </a:solidFill>
                </a:rPr>
                <a:t>Cede el paso</a:t>
              </a:r>
            </a:p>
          </p:txBody>
        </p:sp>
      </p:grpSp>
      <p:sp>
        <p:nvSpPr>
          <p:cNvPr id="19464" name="Oval 15"/>
          <p:cNvSpPr>
            <a:spLocks noChangeArrowheads="1"/>
          </p:cNvSpPr>
          <p:nvPr/>
        </p:nvSpPr>
        <p:spPr bwMode="auto">
          <a:xfrm>
            <a:off x="1438275" y="1524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19465" name="Oval 16"/>
          <p:cNvSpPr>
            <a:spLocks noChangeArrowheads="1"/>
          </p:cNvSpPr>
          <p:nvPr/>
        </p:nvSpPr>
        <p:spPr bwMode="auto">
          <a:xfrm>
            <a:off x="4343400" y="1524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19466" name="Oval 17"/>
          <p:cNvSpPr>
            <a:spLocks noChangeArrowheads="1"/>
          </p:cNvSpPr>
          <p:nvPr/>
        </p:nvSpPr>
        <p:spPr bwMode="auto">
          <a:xfrm>
            <a:off x="7353300" y="1524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5" name="Footer Placeholder 4"/>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ppt_w/2"/>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4E6061-06C6-4E38-8894-F262181B770B}" type="slidenum">
              <a:rPr lang="en-US">
                <a:solidFill>
                  <a:srgbClr val="003366"/>
                </a:solidFill>
              </a:rPr>
              <a:pPr eaLnBrk="1" hangingPunct="1"/>
              <a:t>18</a:t>
            </a:fld>
            <a:endParaRPr lang="en-US">
              <a:solidFill>
                <a:srgbClr val="003366"/>
              </a:solidFill>
            </a:endParaRPr>
          </a:p>
        </p:txBody>
      </p:sp>
      <p:sp>
        <p:nvSpPr>
          <p:cNvPr id="20484" name="Rectangle 2"/>
          <p:cNvSpPr>
            <a:spLocks noGrp="1" noChangeArrowheads="1"/>
          </p:cNvSpPr>
          <p:nvPr>
            <p:ph type="title"/>
          </p:nvPr>
        </p:nvSpPr>
        <p:spPr/>
        <p:txBody>
          <a:bodyPr/>
          <a:lstStyle/>
          <a:p>
            <a:pPr eaLnBrk="1" hangingPunct="1"/>
            <a:r>
              <a:rPr lang="es-ES" smtClean="0"/>
              <a:t>Navegación Nocturna</a:t>
            </a:r>
          </a:p>
        </p:txBody>
      </p:sp>
      <p:sp>
        <p:nvSpPr>
          <p:cNvPr id="20485" name="Rectangle 3"/>
          <p:cNvSpPr>
            <a:spLocks noGrp="1" noChangeArrowheads="1"/>
          </p:cNvSpPr>
          <p:nvPr>
            <p:ph type="body" idx="1"/>
          </p:nvPr>
        </p:nvSpPr>
        <p:spPr/>
        <p:txBody>
          <a:bodyPr/>
          <a:lstStyle/>
          <a:p>
            <a:pPr eaLnBrk="1" hangingPunct="1"/>
            <a:r>
              <a:rPr lang="es-ES" sz="2400" smtClean="0"/>
              <a:t>Asegúrese de que las luces de navegación funcionan</a:t>
            </a:r>
          </a:p>
          <a:p>
            <a:pPr eaLnBrk="1" hangingPunct="1"/>
            <a:r>
              <a:rPr lang="es-ES" sz="2400" smtClean="0"/>
              <a:t>Utilice todas las luces alrededor cuando ancle.</a:t>
            </a:r>
          </a:p>
          <a:p>
            <a:pPr eaLnBrk="1" hangingPunct="1"/>
            <a:r>
              <a:rPr lang="es-ES" sz="2400" smtClean="0"/>
              <a:t>Reduzca la velocidad</a:t>
            </a:r>
          </a:p>
          <a:p>
            <a:pPr eaLnBrk="1" hangingPunct="1"/>
            <a:r>
              <a:rPr lang="es-ES" sz="2400" smtClean="0"/>
              <a:t>Proceda con precaución </a:t>
            </a:r>
          </a:p>
          <a:p>
            <a:pPr eaLnBrk="1" hangingPunct="1"/>
            <a:endParaRPr lang="es-ES" sz="2400" smtClean="0"/>
          </a:p>
          <a:p>
            <a:pPr eaLnBrk="1" hangingPunct="1"/>
            <a:r>
              <a:rPr lang="es-ES" sz="2400" smtClean="0"/>
              <a:t>Esté alerto </a:t>
            </a:r>
          </a:p>
          <a:p>
            <a:pPr eaLnBrk="1" hangingPunct="1"/>
            <a:r>
              <a:rPr lang="es-ES" sz="2400" smtClean="0"/>
              <a:t>Pare si la visibilidad está severamente restringida</a:t>
            </a:r>
          </a:p>
          <a:p>
            <a:pPr eaLnBrk="1" hangingPunct="1"/>
            <a:endParaRPr lang="en-US" smtClean="0"/>
          </a:p>
        </p:txBody>
      </p:sp>
      <p:grpSp>
        <p:nvGrpSpPr>
          <p:cNvPr id="20486" name="Group 4"/>
          <p:cNvGrpSpPr>
            <a:grpSpLocks/>
          </p:cNvGrpSpPr>
          <p:nvPr/>
        </p:nvGrpSpPr>
        <p:grpSpPr bwMode="auto">
          <a:xfrm>
            <a:off x="457200" y="1736725"/>
            <a:ext cx="314325" cy="3248025"/>
            <a:chOff x="341" y="1094"/>
            <a:chExt cx="198" cy="2046"/>
          </a:xfrm>
        </p:grpSpPr>
        <p:sp>
          <p:nvSpPr>
            <p:cNvPr id="20487" name="Oval 5"/>
            <p:cNvSpPr>
              <a:spLocks noChangeArrowheads="1"/>
            </p:cNvSpPr>
            <p:nvPr/>
          </p:nvSpPr>
          <p:spPr bwMode="auto">
            <a:xfrm>
              <a:off x="341" y="1094"/>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0488" name="Oval 6"/>
            <p:cNvSpPr>
              <a:spLocks noChangeArrowheads="1"/>
            </p:cNvSpPr>
            <p:nvPr/>
          </p:nvSpPr>
          <p:spPr bwMode="auto">
            <a:xfrm>
              <a:off x="341" y="146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0489" name="Oval 7"/>
            <p:cNvSpPr>
              <a:spLocks noChangeArrowheads="1"/>
            </p:cNvSpPr>
            <p:nvPr/>
          </p:nvSpPr>
          <p:spPr bwMode="auto">
            <a:xfrm>
              <a:off x="341" y="183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20490" name="Oval 8"/>
            <p:cNvSpPr>
              <a:spLocks noChangeArrowheads="1"/>
            </p:cNvSpPr>
            <p:nvPr/>
          </p:nvSpPr>
          <p:spPr bwMode="auto">
            <a:xfrm>
              <a:off x="341" y="220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20491" name="Oval 9"/>
            <p:cNvSpPr>
              <a:spLocks noChangeArrowheads="1"/>
            </p:cNvSpPr>
            <p:nvPr/>
          </p:nvSpPr>
          <p:spPr bwMode="auto">
            <a:xfrm>
              <a:off x="341" y="2572"/>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5</a:t>
              </a:r>
              <a:endParaRPr lang="en-US"/>
            </a:p>
          </p:txBody>
        </p:sp>
        <p:sp>
          <p:nvSpPr>
            <p:cNvPr id="20492" name="Oval 10"/>
            <p:cNvSpPr>
              <a:spLocks noChangeArrowheads="1"/>
            </p:cNvSpPr>
            <p:nvPr/>
          </p:nvSpPr>
          <p:spPr bwMode="auto">
            <a:xfrm>
              <a:off x="341" y="2942"/>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6</a:t>
              </a:r>
              <a:endParaRPr lang="en-US"/>
            </a:p>
          </p:txBody>
        </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04F79C-4AE7-4CF1-8C72-4939B76E949D}" type="slidenum">
              <a:rPr lang="en-US">
                <a:solidFill>
                  <a:srgbClr val="003366"/>
                </a:solidFill>
              </a:rPr>
              <a:pPr eaLnBrk="1" hangingPunct="1"/>
              <a:t>19</a:t>
            </a:fld>
            <a:endParaRPr lang="en-US">
              <a:solidFill>
                <a:srgbClr val="003366"/>
              </a:solidFill>
            </a:endParaRPr>
          </a:p>
        </p:txBody>
      </p:sp>
      <p:sp>
        <p:nvSpPr>
          <p:cNvPr id="21508" name="Rectangle 2"/>
          <p:cNvSpPr>
            <a:spLocks noGrp="1" noChangeArrowheads="1"/>
          </p:cNvSpPr>
          <p:nvPr>
            <p:ph type="title"/>
          </p:nvPr>
        </p:nvSpPr>
        <p:spPr/>
        <p:txBody>
          <a:bodyPr/>
          <a:lstStyle/>
          <a:p>
            <a:pPr eaLnBrk="1" hangingPunct="1"/>
            <a:r>
              <a:rPr lang="es-ES" smtClean="0"/>
              <a:t>Señales de Sonido</a:t>
            </a:r>
          </a:p>
        </p:txBody>
      </p:sp>
      <p:sp>
        <p:nvSpPr>
          <p:cNvPr id="21509" name="Rectangle 3"/>
          <p:cNvSpPr>
            <a:spLocks noGrp="1" noChangeArrowheads="1"/>
          </p:cNvSpPr>
          <p:nvPr>
            <p:ph type="body" idx="1"/>
          </p:nvPr>
        </p:nvSpPr>
        <p:spPr/>
        <p:txBody>
          <a:bodyPr/>
          <a:lstStyle/>
          <a:p>
            <a:pPr eaLnBrk="1" hangingPunct="1"/>
            <a:r>
              <a:rPr lang="es-ES" smtClean="0"/>
              <a:t>¿Por que tener Señales de Sonido?</a:t>
            </a:r>
          </a:p>
          <a:p>
            <a:pPr eaLnBrk="1" hangingPunct="1"/>
            <a:r>
              <a:rPr lang="es-ES" smtClean="0"/>
              <a:t>¿Cuándo usarlos?</a:t>
            </a:r>
          </a:p>
        </p:txBody>
      </p:sp>
      <p:sp>
        <p:nvSpPr>
          <p:cNvPr id="21510"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1511" name="Oval 5"/>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smtClean="0">
                <a:solidFill>
                  <a:schemeClr val="tx2"/>
                </a:solidFill>
              </a:rPr>
              <a:t>Version: Feb 2014                    Copyright 2014 - Coast Guard Auxiliary Association, Inc. </a:t>
            </a:r>
            <a:endParaRPr lang="en-US" dirty="0">
              <a:solidFill>
                <a:schemeClr val="tx2"/>
              </a:solidFill>
            </a:endParaRPr>
          </a:p>
        </p:txBody>
      </p:sp>
      <p:sp>
        <p:nvSpPr>
          <p:cNvPr id="409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F1B505-3DDF-44B3-A16A-9606D3780720}" type="slidenum">
              <a:rPr lang="en-US">
                <a:solidFill>
                  <a:srgbClr val="003366"/>
                </a:solidFill>
              </a:rPr>
              <a:pPr eaLnBrk="1" hangingPunct="1"/>
              <a:t>2</a:t>
            </a:fld>
            <a:endParaRPr lang="en-US">
              <a:solidFill>
                <a:srgbClr val="003366"/>
              </a:solidFill>
            </a:endParaRPr>
          </a:p>
        </p:txBody>
      </p:sp>
      <p:pic>
        <p:nvPicPr>
          <p:cNvPr id="4100" name="Picture 7" descr="npo000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2152650"/>
            <a:ext cx="2797175" cy="379095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4101" name="Rectangle 3"/>
          <p:cNvSpPr>
            <a:spLocks noGrp="1" noChangeArrowheads="1"/>
          </p:cNvSpPr>
          <p:nvPr>
            <p:ph type="body" sz="half" idx="1"/>
          </p:nvPr>
        </p:nvSpPr>
        <p:spPr>
          <a:xfrm>
            <a:off x="457200" y="1600200"/>
            <a:ext cx="5943600" cy="4525963"/>
          </a:xfrm>
        </p:spPr>
        <p:txBody>
          <a:bodyPr/>
          <a:lstStyle/>
          <a:p>
            <a:pPr eaLnBrk="1" hangingPunct="1"/>
            <a:r>
              <a:rPr lang="es-ES" dirty="0" smtClean="0"/>
              <a:t>Regla general de responsabilidad</a:t>
            </a:r>
          </a:p>
          <a:p>
            <a:pPr eaLnBrk="1" hangingPunct="1"/>
            <a:r>
              <a:rPr lang="es-ES" dirty="0" smtClean="0"/>
              <a:t>No exoneración por la negligencia de las reglas</a:t>
            </a:r>
          </a:p>
          <a:p>
            <a:pPr eaLnBrk="1" hangingPunct="1"/>
            <a:endParaRPr lang="es-ES" dirty="0" smtClean="0"/>
          </a:p>
          <a:p>
            <a:pPr eaLnBrk="1" hangingPunct="1"/>
            <a:r>
              <a:rPr lang="es-ES" dirty="0" smtClean="0"/>
              <a:t>Desviación de las normas, OK, para evitar la colisión</a:t>
            </a:r>
          </a:p>
        </p:txBody>
      </p:sp>
      <p:sp>
        <p:nvSpPr>
          <p:cNvPr id="4102" name="Rectangle 4"/>
          <p:cNvSpPr>
            <a:spLocks noGrp="1" noChangeArrowheads="1"/>
          </p:cNvSpPr>
          <p:nvPr>
            <p:ph type="title"/>
          </p:nvPr>
        </p:nvSpPr>
        <p:spPr/>
        <p:txBody>
          <a:bodyPr/>
          <a:lstStyle/>
          <a:p>
            <a:pPr eaLnBrk="1" hangingPunct="1"/>
            <a:r>
              <a:rPr lang="es-ES" smtClean="0"/>
              <a:t>   Reglas de Navegación </a:t>
            </a:r>
          </a:p>
        </p:txBody>
      </p:sp>
      <p:sp>
        <p:nvSpPr>
          <p:cNvPr id="4103"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4104" name="Oval 6"/>
          <p:cNvSpPr>
            <a:spLocks noChangeArrowheads="1"/>
          </p:cNvSpPr>
          <p:nvPr/>
        </p:nvSpPr>
        <p:spPr bwMode="auto">
          <a:xfrm>
            <a:off x="457200" y="2895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4105" name="Oval 7"/>
          <p:cNvSpPr>
            <a:spLocks noChangeArrowheads="1"/>
          </p:cNvSpPr>
          <p:nvPr/>
        </p:nvSpPr>
        <p:spPr bwMode="auto">
          <a:xfrm>
            <a:off x="457200" y="4562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DCAE05-EE01-43FC-97AE-C293157D580C}" type="slidenum">
              <a:rPr lang="en-US">
                <a:solidFill>
                  <a:srgbClr val="003366"/>
                </a:solidFill>
              </a:rPr>
              <a:pPr eaLnBrk="1" hangingPunct="1"/>
              <a:t>20</a:t>
            </a:fld>
            <a:endParaRPr lang="en-US">
              <a:solidFill>
                <a:srgbClr val="003366"/>
              </a:solidFill>
            </a:endParaRPr>
          </a:p>
        </p:txBody>
      </p:sp>
      <p:sp>
        <p:nvSpPr>
          <p:cNvPr id="22532" name="Rectangle 2"/>
          <p:cNvSpPr>
            <a:spLocks noGrp="1" noChangeArrowheads="1"/>
          </p:cNvSpPr>
          <p:nvPr>
            <p:ph type="title"/>
          </p:nvPr>
        </p:nvSpPr>
        <p:spPr/>
        <p:txBody>
          <a:bodyPr/>
          <a:lstStyle/>
          <a:p>
            <a:pPr eaLnBrk="1" hangingPunct="1"/>
            <a:r>
              <a:rPr lang="es-ES" smtClean="0"/>
              <a:t>Señales de Sonido</a:t>
            </a:r>
          </a:p>
        </p:txBody>
      </p:sp>
      <p:sp>
        <p:nvSpPr>
          <p:cNvPr id="22533" name="Rectangle 3"/>
          <p:cNvSpPr>
            <a:spLocks noGrp="1" noChangeArrowheads="1"/>
          </p:cNvSpPr>
          <p:nvPr>
            <p:ph type="body" idx="1"/>
          </p:nvPr>
        </p:nvSpPr>
        <p:spPr/>
        <p:txBody>
          <a:bodyPr/>
          <a:lstStyle/>
          <a:p>
            <a:pPr eaLnBrk="1" hangingPunct="1"/>
            <a:r>
              <a:rPr lang="es-ES" smtClean="0"/>
              <a:t>Reglas Continentales </a:t>
            </a:r>
          </a:p>
          <a:p>
            <a:pPr lvl="1" eaLnBrk="1" hangingPunct="1"/>
            <a:r>
              <a:rPr lang="es-ES" smtClean="0"/>
              <a:t> Señales que indican intento </a:t>
            </a:r>
          </a:p>
          <a:p>
            <a:pPr lvl="1" eaLnBrk="1" hangingPunct="1"/>
            <a:r>
              <a:rPr lang="es-ES" smtClean="0"/>
              <a:t> Requiere una respuesta de acuerdo</a:t>
            </a:r>
          </a:p>
          <a:p>
            <a:pPr eaLnBrk="1" hangingPunct="1"/>
            <a:r>
              <a:rPr lang="es-ES" smtClean="0"/>
              <a:t> Reglas Internacionales </a:t>
            </a:r>
          </a:p>
          <a:p>
            <a:pPr lvl="1" eaLnBrk="1" hangingPunct="1"/>
            <a:r>
              <a:rPr lang="es-ES" smtClean="0"/>
              <a:t> Señales indican la ejecución</a:t>
            </a:r>
          </a:p>
          <a:p>
            <a:pPr lvl="1" eaLnBrk="1" hangingPunct="1"/>
            <a:r>
              <a:rPr lang="es-ES" smtClean="0"/>
              <a:t> No requiere respuesta a menos que halla peligro</a:t>
            </a:r>
          </a:p>
          <a:p>
            <a:pPr eaLnBrk="1" hangingPunct="1"/>
            <a:endParaRPr lang="en-US" smtClean="0"/>
          </a:p>
        </p:txBody>
      </p:sp>
      <p:sp>
        <p:nvSpPr>
          <p:cNvPr id="22534"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2535" name="Oval 5"/>
          <p:cNvSpPr>
            <a:spLocks noChangeArrowheads="1"/>
          </p:cNvSpPr>
          <p:nvPr/>
        </p:nvSpPr>
        <p:spPr bwMode="auto">
          <a:xfrm>
            <a:off x="457200" y="33432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2536" name="Rectangle 6"/>
          <p:cNvSpPr>
            <a:spLocks noChangeArrowheads="1"/>
          </p:cNvSpPr>
          <p:nvPr/>
        </p:nvSpPr>
        <p:spPr bwMode="auto">
          <a:xfrm>
            <a:off x="3775075" y="1127125"/>
            <a:ext cx="1636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t>(Maniobras)</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693DE0-44C9-4391-97C6-3691BACEDE71}" type="slidenum">
              <a:rPr lang="en-US">
                <a:solidFill>
                  <a:srgbClr val="003366"/>
                </a:solidFill>
              </a:rPr>
              <a:pPr eaLnBrk="1" hangingPunct="1"/>
              <a:t>21</a:t>
            </a:fld>
            <a:endParaRPr lang="en-US">
              <a:solidFill>
                <a:srgbClr val="003366"/>
              </a:solidFill>
            </a:endParaRPr>
          </a:p>
        </p:txBody>
      </p:sp>
      <p:sp>
        <p:nvSpPr>
          <p:cNvPr id="23556" name="Rectangle 2"/>
          <p:cNvSpPr>
            <a:spLocks noGrp="1" noChangeArrowheads="1"/>
          </p:cNvSpPr>
          <p:nvPr>
            <p:ph type="title"/>
          </p:nvPr>
        </p:nvSpPr>
        <p:spPr/>
        <p:txBody>
          <a:bodyPr/>
          <a:lstStyle/>
          <a:p>
            <a:pPr eaLnBrk="1" hangingPunct="1"/>
            <a:r>
              <a:rPr lang="es-ES" sz="4000" smtClean="0"/>
              <a:t>Señales de Sonido</a:t>
            </a:r>
          </a:p>
        </p:txBody>
      </p:sp>
      <p:sp>
        <p:nvSpPr>
          <p:cNvPr id="23557" name="Rectangle 3"/>
          <p:cNvSpPr>
            <a:spLocks noGrp="1" noChangeArrowheads="1"/>
          </p:cNvSpPr>
          <p:nvPr>
            <p:ph type="body" idx="1"/>
          </p:nvPr>
        </p:nvSpPr>
        <p:spPr/>
        <p:txBody>
          <a:bodyPr/>
          <a:lstStyle/>
          <a:p>
            <a:pPr eaLnBrk="1" hangingPunct="1"/>
            <a:r>
              <a:rPr lang="es-ES" smtClean="0"/>
              <a:t>¿Cómo sonaría un bote         motorizado en marcha?</a:t>
            </a:r>
          </a:p>
          <a:p>
            <a:pPr eaLnBrk="1" hangingPunct="1"/>
            <a:r>
              <a:rPr lang="es-ES" smtClean="0"/>
              <a:t>¿Un velero?</a:t>
            </a:r>
          </a:p>
        </p:txBody>
      </p:sp>
      <p:sp>
        <p:nvSpPr>
          <p:cNvPr id="23558"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3559" name="Oval 5"/>
          <p:cNvSpPr>
            <a:spLocks noChangeArrowheads="1"/>
          </p:cNvSpPr>
          <p:nvPr/>
        </p:nvSpPr>
        <p:spPr bwMode="auto">
          <a:xfrm>
            <a:off x="457200" y="2830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3560" name="Rectangle 6"/>
          <p:cNvSpPr>
            <a:spLocks noChangeArrowheads="1"/>
          </p:cNvSpPr>
          <p:nvPr/>
        </p:nvSpPr>
        <p:spPr bwMode="auto">
          <a:xfrm>
            <a:off x="3209925" y="1114425"/>
            <a:ext cx="311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t>(Visibilidad Restringida)</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63337C8-709C-4C06-BF3D-93BF1111C5C3}" type="slidenum">
              <a:rPr lang="en-US">
                <a:solidFill>
                  <a:srgbClr val="003366"/>
                </a:solidFill>
              </a:rPr>
              <a:pPr eaLnBrk="1" hangingPunct="1"/>
              <a:t>22</a:t>
            </a:fld>
            <a:endParaRPr lang="en-US">
              <a:solidFill>
                <a:srgbClr val="003366"/>
              </a:solidFill>
            </a:endParaRPr>
          </a:p>
        </p:txBody>
      </p:sp>
      <p:sp>
        <p:nvSpPr>
          <p:cNvPr id="24580" name="Rectangle 2"/>
          <p:cNvSpPr>
            <a:spLocks noGrp="1" noChangeArrowheads="1"/>
          </p:cNvSpPr>
          <p:nvPr>
            <p:ph type="title"/>
          </p:nvPr>
        </p:nvSpPr>
        <p:spPr/>
        <p:txBody>
          <a:bodyPr/>
          <a:lstStyle/>
          <a:p>
            <a:pPr eaLnBrk="1" hangingPunct="1"/>
            <a:r>
              <a:rPr lang="es-ES" sz="4000" smtClean="0"/>
              <a:t>   E.U. Señalización Marítima </a:t>
            </a:r>
          </a:p>
        </p:txBody>
      </p:sp>
      <p:sp>
        <p:nvSpPr>
          <p:cNvPr id="24581" name="Rectangle 3"/>
          <p:cNvSpPr>
            <a:spLocks noGrp="1" noChangeArrowheads="1"/>
          </p:cNvSpPr>
          <p:nvPr>
            <p:ph type="body" idx="1"/>
          </p:nvPr>
        </p:nvSpPr>
        <p:spPr/>
        <p:txBody>
          <a:bodyPr/>
          <a:lstStyle/>
          <a:p>
            <a:pPr eaLnBrk="1" hangingPunct="1"/>
            <a:r>
              <a:rPr lang="es-ES" smtClean="0"/>
              <a:t>Lado derecho del canal</a:t>
            </a:r>
          </a:p>
          <a:p>
            <a:pPr lvl="1" eaLnBrk="1" hangingPunct="1"/>
            <a:r>
              <a:rPr lang="es-ES" smtClean="0"/>
              <a:t>Colores rojos, luces rojas</a:t>
            </a:r>
          </a:p>
          <a:p>
            <a:pPr lvl="1" eaLnBrk="1" hangingPunct="1"/>
            <a:r>
              <a:rPr lang="es-ES" smtClean="0"/>
              <a:t>Números pares, boyas Cónicas</a:t>
            </a:r>
          </a:p>
          <a:p>
            <a:pPr eaLnBrk="1" hangingPunct="1"/>
            <a:r>
              <a:rPr lang="es-ES" smtClean="0"/>
              <a:t>Lado izquierdo del canal</a:t>
            </a:r>
          </a:p>
          <a:p>
            <a:pPr lvl="1" eaLnBrk="1" hangingPunct="1"/>
            <a:r>
              <a:rPr lang="es-ES" smtClean="0"/>
              <a:t>Colores verdes, luces verdes, números impares, boyas Cilíndricas</a:t>
            </a:r>
          </a:p>
        </p:txBody>
      </p:sp>
      <p:sp>
        <p:nvSpPr>
          <p:cNvPr id="24582" name="Rectangle 4"/>
          <p:cNvSpPr>
            <a:spLocks noChangeArrowheads="1"/>
          </p:cNvSpPr>
          <p:nvPr/>
        </p:nvSpPr>
        <p:spPr bwMode="auto">
          <a:xfrm>
            <a:off x="3962400" y="1143000"/>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b="1"/>
              <a:t>(ATON)</a:t>
            </a:r>
          </a:p>
        </p:txBody>
      </p:sp>
      <p:sp>
        <p:nvSpPr>
          <p:cNvPr id="24583"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4584" name="Oval 6"/>
          <p:cNvSpPr>
            <a:spLocks noChangeArrowheads="1"/>
          </p:cNvSpPr>
          <p:nvPr/>
        </p:nvSpPr>
        <p:spPr bwMode="auto">
          <a:xfrm>
            <a:off x="457200" y="33528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pic>
        <p:nvPicPr>
          <p:cNvPr id="24585" name="Picture 7" descr="red n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81113"/>
            <a:ext cx="9779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8" descr="green c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4344988"/>
            <a:ext cx="960438"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5A86DA-4C8F-4D17-B2EB-1F239C421FBA}" type="slidenum">
              <a:rPr lang="en-US">
                <a:solidFill>
                  <a:srgbClr val="003366"/>
                </a:solidFill>
              </a:rPr>
              <a:pPr eaLnBrk="1" hangingPunct="1"/>
              <a:t>23</a:t>
            </a:fld>
            <a:endParaRPr lang="en-US">
              <a:solidFill>
                <a:srgbClr val="003366"/>
              </a:solidFill>
            </a:endParaRPr>
          </a:p>
        </p:txBody>
      </p:sp>
      <p:sp>
        <p:nvSpPr>
          <p:cNvPr id="25604" name="Rectangle 2"/>
          <p:cNvSpPr>
            <a:spLocks noGrp="1" noChangeArrowheads="1"/>
          </p:cNvSpPr>
          <p:nvPr>
            <p:ph type="title"/>
          </p:nvPr>
        </p:nvSpPr>
        <p:spPr/>
        <p:txBody>
          <a:bodyPr/>
          <a:lstStyle/>
          <a:p>
            <a:pPr eaLnBrk="1" hangingPunct="1"/>
            <a:r>
              <a:rPr lang="es-ES" smtClean="0"/>
              <a:t>E.U. Ayudas</a:t>
            </a:r>
            <a:br>
              <a:rPr lang="es-ES" smtClean="0"/>
            </a:br>
            <a:r>
              <a:rPr lang="es-ES" smtClean="0"/>
              <a:t> Para Navegación </a:t>
            </a:r>
          </a:p>
        </p:txBody>
      </p:sp>
      <p:sp>
        <p:nvSpPr>
          <p:cNvPr id="25605" name="Rectangle 3"/>
          <p:cNvSpPr>
            <a:spLocks noGrp="1" noChangeArrowheads="1"/>
          </p:cNvSpPr>
          <p:nvPr>
            <p:ph type="body" idx="1"/>
          </p:nvPr>
        </p:nvSpPr>
        <p:spPr/>
        <p:txBody>
          <a:bodyPr/>
          <a:lstStyle/>
          <a:p>
            <a:pPr eaLnBrk="1" hangingPunct="1"/>
            <a:endParaRPr lang="en-US" smtClean="0"/>
          </a:p>
        </p:txBody>
      </p:sp>
      <p:pic>
        <p:nvPicPr>
          <p:cNvPr id="25606" name="Picture 4" descr="rehoboth_ice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0"/>
            <a:ext cx="7315200" cy="479583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4965FB8-EB26-4009-A9A4-556EC164ABE8}" type="slidenum">
              <a:rPr lang="en-US">
                <a:solidFill>
                  <a:srgbClr val="003366"/>
                </a:solidFill>
              </a:rPr>
              <a:pPr eaLnBrk="1" hangingPunct="1"/>
              <a:t>24</a:t>
            </a:fld>
            <a:endParaRPr lang="en-US">
              <a:solidFill>
                <a:srgbClr val="003366"/>
              </a:solidFill>
            </a:endParaRPr>
          </a:p>
        </p:txBody>
      </p:sp>
      <p:sp>
        <p:nvSpPr>
          <p:cNvPr id="26628" name="Rectangle 2"/>
          <p:cNvSpPr>
            <a:spLocks noGrp="1" noChangeArrowheads="1"/>
          </p:cNvSpPr>
          <p:nvPr>
            <p:ph type="title"/>
          </p:nvPr>
        </p:nvSpPr>
        <p:spPr/>
        <p:txBody>
          <a:bodyPr/>
          <a:lstStyle/>
          <a:p>
            <a:pPr eaLnBrk="1" hangingPunct="1"/>
            <a:r>
              <a:rPr lang="es-ES" smtClean="0"/>
              <a:t>Balizas Diurnas</a:t>
            </a:r>
          </a:p>
        </p:txBody>
      </p:sp>
      <p:sp>
        <p:nvSpPr>
          <p:cNvPr id="26629" name="Rectangle 3"/>
          <p:cNvSpPr>
            <a:spLocks noGrp="1" noChangeArrowheads="1"/>
          </p:cNvSpPr>
          <p:nvPr>
            <p:ph type="body" idx="1"/>
          </p:nvPr>
        </p:nvSpPr>
        <p:spPr/>
        <p:txBody>
          <a:bodyPr/>
          <a:lstStyle/>
          <a:p>
            <a:pPr eaLnBrk="1" hangingPunct="1"/>
            <a:r>
              <a:rPr lang="es-ES" smtClean="0"/>
              <a:t>Puestas en estacas</a:t>
            </a:r>
          </a:p>
          <a:p>
            <a:pPr eaLnBrk="1" hangingPunct="1"/>
            <a:r>
              <a:rPr lang="es-ES" smtClean="0"/>
              <a:t>Aguas poco profundas en lugar de boyas</a:t>
            </a:r>
          </a:p>
        </p:txBody>
      </p:sp>
      <p:grpSp>
        <p:nvGrpSpPr>
          <p:cNvPr id="26630" name="Group 4"/>
          <p:cNvGrpSpPr>
            <a:grpSpLocks/>
          </p:cNvGrpSpPr>
          <p:nvPr/>
        </p:nvGrpSpPr>
        <p:grpSpPr bwMode="auto">
          <a:xfrm>
            <a:off x="457200" y="1736725"/>
            <a:ext cx="314325" cy="900113"/>
            <a:chOff x="341" y="1094"/>
            <a:chExt cx="198" cy="567"/>
          </a:xfrm>
        </p:grpSpPr>
        <p:sp>
          <p:nvSpPr>
            <p:cNvPr id="26632" name="Oval 5"/>
            <p:cNvSpPr>
              <a:spLocks noChangeArrowheads="1"/>
            </p:cNvSpPr>
            <p:nvPr/>
          </p:nvSpPr>
          <p:spPr bwMode="auto">
            <a:xfrm>
              <a:off x="341" y="1094"/>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6633" name="Oval 6"/>
            <p:cNvSpPr>
              <a:spLocks noChangeArrowheads="1"/>
            </p:cNvSpPr>
            <p:nvPr/>
          </p:nvSpPr>
          <p:spPr bwMode="auto">
            <a:xfrm>
              <a:off x="341" y="146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grpSp>
      <p:pic>
        <p:nvPicPr>
          <p:cNvPr id="26631" name="Picture 8" descr="OBS-109"/>
          <p:cNvPicPr>
            <a:picLocks noChangeAspect="1" noChangeArrowheads="1"/>
          </p:cNvPicPr>
          <p:nvPr/>
        </p:nvPicPr>
        <p:blipFill>
          <a:blip r:embed="rId3">
            <a:extLst>
              <a:ext uri="{28A0092B-C50C-407E-A947-70E740481C1C}">
                <a14:useLocalDpi xmlns:a14="http://schemas.microsoft.com/office/drawing/2010/main" val="0"/>
              </a:ext>
            </a:extLst>
          </a:blip>
          <a:srcRect l="2202" t="10500" b="4500"/>
          <a:stretch>
            <a:fillRect/>
          </a:stretch>
        </p:blipFill>
        <p:spPr bwMode="auto">
          <a:xfrm>
            <a:off x="1592263" y="3279775"/>
            <a:ext cx="6096000" cy="31083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89B407-607A-4D71-B161-0009624803C2}" type="slidenum">
              <a:rPr lang="en-US">
                <a:solidFill>
                  <a:srgbClr val="003366"/>
                </a:solidFill>
              </a:rPr>
              <a:pPr eaLnBrk="1" hangingPunct="1"/>
              <a:t>25</a:t>
            </a:fld>
            <a:endParaRPr lang="en-US">
              <a:solidFill>
                <a:srgbClr val="003366"/>
              </a:solidFill>
            </a:endParaRPr>
          </a:p>
        </p:txBody>
      </p:sp>
      <p:sp>
        <p:nvSpPr>
          <p:cNvPr id="27652" name="Text Box 2"/>
          <p:cNvSpPr txBox="1">
            <a:spLocks noChangeArrowheads="1"/>
          </p:cNvSpPr>
          <p:nvPr/>
        </p:nvSpPr>
        <p:spPr bwMode="auto">
          <a:xfrm>
            <a:off x="1524000" y="1524000"/>
            <a:ext cx="2057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sz="3200" b="1"/>
              <a:t>Ayudas Laterales</a:t>
            </a:r>
          </a:p>
        </p:txBody>
      </p:sp>
      <p:sp>
        <p:nvSpPr>
          <p:cNvPr id="27653" name="Text Box 3"/>
          <p:cNvSpPr txBox="1">
            <a:spLocks noChangeArrowheads="1"/>
          </p:cNvSpPr>
          <p:nvPr/>
        </p:nvSpPr>
        <p:spPr bwMode="auto">
          <a:xfrm>
            <a:off x="5943600" y="1371600"/>
            <a:ext cx="24288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sz="3200" b="1"/>
              <a:t>Canal Principal</a:t>
            </a:r>
          </a:p>
        </p:txBody>
      </p:sp>
      <p:sp>
        <p:nvSpPr>
          <p:cNvPr id="27654" name="Rectangle 4"/>
          <p:cNvSpPr>
            <a:spLocks noGrp="1" noChangeArrowheads="1"/>
          </p:cNvSpPr>
          <p:nvPr>
            <p:ph type="title"/>
          </p:nvPr>
        </p:nvSpPr>
        <p:spPr/>
        <p:txBody>
          <a:bodyPr/>
          <a:lstStyle/>
          <a:p>
            <a:pPr eaLnBrk="1" hangingPunct="1"/>
            <a:r>
              <a:rPr lang="es-ES" smtClean="0"/>
              <a:t>Boyas Encendidas </a:t>
            </a:r>
          </a:p>
        </p:txBody>
      </p:sp>
      <p:pic>
        <p:nvPicPr>
          <p:cNvPr id="27655" name="Picture 5" descr="light r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325" y="2676525"/>
            <a:ext cx="1920875"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 descr="light gre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828800"/>
            <a:ext cx="19653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7" descr="light gree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9038" y="2595563"/>
            <a:ext cx="1989137"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EB6E7E-4BC3-438A-8AA9-5E6BE59AECB0}" type="slidenum">
              <a:rPr lang="en-US">
                <a:solidFill>
                  <a:srgbClr val="003366"/>
                </a:solidFill>
              </a:rPr>
              <a:pPr eaLnBrk="1" hangingPunct="1"/>
              <a:t>26</a:t>
            </a:fld>
            <a:endParaRPr lang="en-US">
              <a:solidFill>
                <a:srgbClr val="003366"/>
              </a:solidFill>
            </a:endParaRPr>
          </a:p>
        </p:txBody>
      </p:sp>
      <p:sp>
        <p:nvSpPr>
          <p:cNvPr id="28676" name="Rectangle 2"/>
          <p:cNvSpPr>
            <a:spLocks noGrp="1" noChangeArrowheads="1"/>
          </p:cNvSpPr>
          <p:nvPr>
            <p:ph type="title"/>
          </p:nvPr>
        </p:nvSpPr>
        <p:spPr/>
        <p:txBody>
          <a:bodyPr/>
          <a:lstStyle/>
          <a:p>
            <a:pPr eaLnBrk="1" hangingPunct="1"/>
            <a:r>
              <a:rPr lang="es-ES" smtClean="0"/>
              <a:t>Canal Intracostero</a:t>
            </a:r>
          </a:p>
        </p:txBody>
      </p:sp>
      <p:pic>
        <p:nvPicPr>
          <p:cNvPr id="28677" name="Picture 3" descr="day mark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600200"/>
            <a:ext cx="86772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6CF082-B09A-4186-BED3-67D1A96DFA55}" type="slidenum">
              <a:rPr lang="en-US">
                <a:solidFill>
                  <a:srgbClr val="003366"/>
                </a:solidFill>
              </a:rPr>
              <a:pPr eaLnBrk="1" hangingPunct="1"/>
              <a:t>27</a:t>
            </a:fld>
            <a:endParaRPr lang="en-US">
              <a:solidFill>
                <a:srgbClr val="003366"/>
              </a:solidFill>
            </a:endParaRPr>
          </a:p>
        </p:txBody>
      </p:sp>
      <p:sp>
        <p:nvSpPr>
          <p:cNvPr id="29700" name="Rectangle 2"/>
          <p:cNvSpPr>
            <a:spLocks noGrp="1" noChangeArrowheads="1"/>
          </p:cNvSpPr>
          <p:nvPr>
            <p:ph type="title"/>
          </p:nvPr>
        </p:nvSpPr>
        <p:spPr/>
        <p:txBody>
          <a:bodyPr/>
          <a:lstStyle/>
          <a:p>
            <a:pPr eaLnBrk="1" hangingPunct="1"/>
            <a:r>
              <a:rPr lang="es-ES" smtClean="0"/>
              <a:t>Símbolos ICW</a:t>
            </a:r>
          </a:p>
        </p:txBody>
      </p:sp>
      <p:pic>
        <p:nvPicPr>
          <p:cNvPr id="29701" name="Picture 3" descr="day mark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1447800"/>
            <a:ext cx="592137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3C0348-3560-43E5-82D9-CA089A43350E}" type="slidenum">
              <a:rPr lang="en-US">
                <a:solidFill>
                  <a:srgbClr val="003366"/>
                </a:solidFill>
              </a:rPr>
              <a:pPr eaLnBrk="1" hangingPunct="1"/>
              <a:t>28</a:t>
            </a:fld>
            <a:endParaRPr lang="en-US">
              <a:solidFill>
                <a:srgbClr val="003366"/>
              </a:solidFill>
            </a:endParaRPr>
          </a:p>
        </p:txBody>
      </p:sp>
      <p:sp>
        <p:nvSpPr>
          <p:cNvPr id="30724" name="Rectangle 2"/>
          <p:cNvSpPr>
            <a:spLocks noGrp="1" noChangeArrowheads="1"/>
          </p:cNvSpPr>
          <p:nvPr>
            <p:ph type="title"/>
          </p:nvPr>
        </p:nvSpPr>
        <p:spPr/>
        <p:txBody>
          <a:bodyPr/>
          <a:lstStyle/>
          <a:p>
            <a:pPr eaLnBrk="1" hangingPunct="1"/>
            <a:r>
              <a:rPr lang="es-ES" smtClean="0"/>
              <a:t>Ríos Occidentales</a:t>
            </a:r>
          </a:p>
        </p:txBody>
      </p:sp>
      <p:sp>
        <p:nvSpPr>
          <p:cNvPr id="30725" name="Rectangle 3"/>
          <p:cNvSpPr>
            <a:spLocks noGrp="1" noChangeArrowheads="1"/>
          </p:cNvSpPr>
          <p:nvPr>
            <p:ph type="body" idx="1"/>
          </p:nvPr>
        </p:nvSpPr>
        <p:spPr/>
        <p:txBody>
          <a:bodyPr/>
          <a:lstStyle/>
          <a:p>
            <a:pPr eaLnBrk="1" hangingPunct="1"/>
            <a:r>
              <a:rPr lang="es-ES" smtClean="0"/>
              <a:t>Utilizado en Mississippi y afluentes</a:t>
            </a:r>
          </a:p>
          <a:p>
            <a:pPr eaLnBrk="1" hangingPunct="1"/>
            <a:r>
              <a:rPr lang="es-ES" smtClean="0"/>
              <a:t>No numerada</a:t>
            </a:r>
          </a:p>
          <a:p>
            <a:pPr eaLnBrk="1" hangingPunct="1"/>
            <a:r>
              <a:rPr lang="es-ES" smtClean="0"/>
              <a:t>Números abajo de la baliza diurna </a:t>
            </a:r>
          </a:p>
          <a:p>
            <a:pPr lvl="1" eaLnBrk="1" hangingPunct="1"/>
            <a:r>
              <a:rPr lang="es-ES" smtClean="0"/>
              <a:t>Indican distancia desde la boca del río  </a:t>
            </a:r>
          </a:p>
          <a:p>
            <a:pPr eaLnBrk="1" hangingPunct="1"/>
            <a:endParaRPr lang="en-US" smtClean="0"/>
          </a:p>
        </p:txBody>
      </p:sp>
      <p:pic>
        <p:nvPicPr>
          <p:cNvPr id="30726" name="Picture 4" descr="westernRS"/>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67150"/>
            <a:ext cx="45720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5"/>
          <p:cNvGrpSpPr>
            <a:grpSpLocks/>
          </p:cNvGrpSpPr>
          <p:nvPr/>
        </p:nvGrpSpPr>
        <p:grpSpPr bwMode="auto">
          <a:xfrm>
            <a:off x="457200" y="1736725"/>
            <a:ext cx="314325" cy="1487488"/>
            <a:chOff x="341" y="1094"/>
            <a:chExt cx="198" cy="937"/>
          </a:xfrm>
        </p:grpSpPr>
        <p:sp>
          <p:nvSpPr>
            <p:cNvPr id="30728" name="Oval 6"/>
            <p:cNvSpPr>
              <a:spLocks noChangeArrowheads="1"/>
            </p:cNvSpPr>
            <p:nvPr/>
          </p:nvSpPr>
          <p:spPr bwMode="auto">
            <a:xfrm>
              <a:off x="341" y="1094"/>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30729" name="Oval 7"/>
            <p:cNvSpPr>
              <a:spLocks noChangeArrowheads="1"/>
            </p:cNvSpPr>
            <p:nvPr/>
          </p:nvSpPr>
          <p:spPr bwMode="auto">
            <a:xfrm>
              <a:off x="341" y="146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30730" name="Oval 8"/>
            <p:cNvSpPr>
              <a:spLocks noChangeArrowheads="1"/>
            </p:cNvSpPr>
            <p:nvPr/>
          </p:nvSpPr>
          <p:spPr bwMode="auto">
            <a:xfrm>
              <a:off x="341" y="183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DFC7A1-744E-426B-811A-798B498E30BE}" type="slidenum">
              <a:rPr lang="en-US">
                <a:solidFill>
                  <a:srgbClr val="003366"/>
                </a:solidFill>
              </a:rPr>
              <a:pPr eaLnBrk="1" hangingPunct="1"/>
              <a:t>29</a:t>
            </a:fld>
            <a:endParaRPr lang="en-US">
              <a:solidFill>
                <a:srgbClr val="003366"/>
              </a:solidFill>
            </a:endParaRPr>
          </a:p>
        </p:txBody>
      </p:sp>
      <p:sp>
        <p:nvSpPr>
          <p:cNvPr id="31748" name="Rectangle 2"/>
          <p:cNvSpPr>
            <a:spLocks noGrp="1" noChangeArrowheads="1"/>
          </p:cNvSpPr>
          <p:nvPr>
            <p:ph type="body" idx="1"/>
          </p:nvPr>
        </p:nvSpPr>
        <p:spPr>
          <a:xfrm>
            <a:off x="457200" y="1524000"/>
            <a:ext cx="7845425" cy="4448175"/>
          </a:xfrm>
        </p:spPr>
        <p:txBody>
          <a:bodyPr/>
          <a:lstStyle/>
          <a:p>
            <a:pPr eaLnBrk="1" hangingPunct="1"/>
            <a:r>
              <a:rPr lang="es-ES" smtClean="0"/>
              <a:t>Señales No-Laterales – E.U. Ayudas</a:t>
            </a:r>
          </a:p>
        </p:txBody>
      </p:sp>
      <p:sp>
        <p:nvSpPr>
          <p:cNvPr id="31749" name="Rectangle 3"/>
          <p:cNvSpPr>
            <a:spLocks noGrp="1" noChangeArrowheads="1"/>
          </p:cNvSpPr>
          <p:nvPr>
            <p:ph type="title"/>
          </p:nvPr>
        </p:nvSpPr>
        <p:spPr/>
        <p:txBody>
          <a:bodyPr/>
          <a:lstStyle/>
          <a:p>
            <a:pPr eaLnBrk="1" hangingPunct="1"/>
            <a:r>
              <a:rPr lang="es-ES" smtClean="0"/>
              <a:t>Ayudas No-Laterales</a:t>
            </a:r>
          </a:p>
        </p:txBody>
      </p:sp>
      <p:pic>
        <p:nvPicPr>
          <p:cNvPr id="31750" name="Picture 4" descr="1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75" y="3429000"/>
            <a:ext cx="20923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2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690813"/>
            <a:ext cx="1565275"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6" descr="3 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362200"/>
            <a:ext cx="10636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7"/>
          <p:cNvSpPr txBox="1">
            <a:spLocks noChangeArrowheads="1"/>
          </p:cNvSpPr>
          <p:nvPr/>
        </p:nvSpPr>
        <p:spPr bwMode="auto">
          <a:xfrm>
            <a:off x="7239000" y="1905000"/>
            <a:ext cx="175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000" b="1"/>
              <a:t>Señal Diurna</a:t>
            </a:r>
          </a:p>
        </p:txBody>
      </p:sp>
      <p:sp>
        <p:nvSpPr>
          <p:cNvPr id="31754" name="Text Box 8"/>
          <p:cNvSpPr txBox="1">
            <a:spLocks noChangeArrowheads="1"/>
          </p:cNvSpPr>
          <p:nvPr/>
        </p:nvSpPr>
        <p:spPr bwMode="auto">
          <a:xfrm>
            <a:off x="5075238" y="4114800"/>
            <a:ext cx="199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000" b="1"/>
              <a:t>Boya Esférica</a:t>
            </a:r>
          </a:p>
          <a:p>
            <a:pPr algn="ctr" eaLnBrk="1" hangingPunct="1"/>
            <a:r>
              <a:rPr lang="es-ES" sz="2000" b="1"/>
              <a:t>(desiluminada)</a:t>
            </a:r>
          </a:p>
        </p:txBody>
      </p:sp>
      <p:pic>
        <p:nvPicPr>
          <p:cNvPr id="31755" name="Picture 9" descr="4 ma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14575"/>
            <a:ext cx="16224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0" descr="5 mar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1025" y="2789238"/>
            <a:ext cx="2035175"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1" descr="6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4086225"/>
            <a:ext cx="1371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2" descr="7 mar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438" y="4389438"/>
            <a:ext cx="14747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9" name="Oval 13"/>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76CF9D-0CE6-4F5D-9070-0B5C8E093430}" type="slidenum">
              <a:rPr lang="en-US">
                <a:solidFill>
                  <a:srgbClr val="003366"/>
                </a:solidFill>
              </a:rPr>
              <a:pPr eaLnBrk="1" hangingPunct="1"/>
              <a:t>3</a:t>
            </a:fld>
            <a:endParaRPr lang="en-US">
              <a:solidFill>
                <a:srgbClr val="003366"/>
              </a:solidFill>
            </a:endParaRPr>
          </a:p>
        </p:txBody>
      </p:sp>
      <p:sp>
        <p:nvSpPr>
          <p:cNvPr id="5124" name="Rectangle 2"/>
          <p:cNvSpPr>
            <a:spLocks noGrp="1" noChangeArrowheads="1"/>
          </p:cNvSpPr>
          <p:nvPr>
            <p:ph type="title"/>
          </p:nvPr>
        </p:nvSpPr>
        <p:spPr/>
        <p:txBody>
          <a:bodyPr/>
          <a:lstStyle/>
          <a:p>
            <a:pPr eaLnBrk="1" hangingPunct="1"/>
            <a:r>
              <a:rPr lang="es-ES" sz="4000" smtClean="0"/>
              <a:t>Cómo Prevenir  </a:t>
            </a:r>
            <a:br>
              <a:rPr lang="es-ES" sz="4000" smtClean="0"/>
            </a:br>
            <a:r>
              <a:rPr lang="es-ES" sz="4000" smtClean="0"/>
              <a:t>Colisiones</a:t>
            </a:r>
          </a:p>
        </p:txBody>
      </p:sp>
      <p:sp>
        <p:nvSpPr>
          <p:cNvPr id="5125" name="Rectangle 3"/>
          <p:cNvSpPr>
            <a:spLocks noGrp="1" noChangeArrowheads="1"/>
          </p:cNvSpPr>
          <p:nvPr>
            <p:ph type="body" idx="1"/>
          </p:nvPr>
        </p:nvSpPr>
        <p:spPr/>
        <p:txBody>
          <a:bodyPr/>
          <a:lstStyle/>
          <a:p>
            <a:pPr eaLnBrk="1" hangingPunct="1"/>
            <a:r>
              <a:rPr lang="es-ES" smtClean="0"/>
              <a:t>Practique buenas reglas marineras</a:t>
            </a:r>
          </a:p>
          <a:p>
            <a:pPr eaLnBrk="1" hangingPunct="1"/>
            <a:r>
              <a:rPr lang="es-ES" smtClean="0"/>
              <a:t>Mantener una vigía</a:t>
            </a:r>
          </a:p>
          <a:p>
            <a:pPr eaLnBrk="1" hangingPunct="1"/>
            <a:r>
              <a:rPr lang="es-ES" smtClean="0"/>
              <a:t>Mantener velocidad prudente</a:t>
            </a:r>
          </a:p>
        </p:txBody>
      </p:sp>
      <p:grpSp>
        <p:nvGrpSpPr>
          <p:cNvPr id="5126" name="Group 4"/>
          <p:cNvGrpSpPr>
            <a:grpSpLocks/>
          </p:cNvGrpSpPr>
          <p:nvPr/>
        </p:nvGrpSpPr>
        <p:grpSpPr bwMode="auto">
          <a:xfrm>
            <a:off x="457200" y="1736725"/>
            <a:ext cx="314325" cy="1487488"/>
            <a:chOff x="341" y="1094"/>
            <a:chExt cx="198" cy="937"/>
          </a:xfrm>
        </p:grpSpPr>
        <p:sp>
          <p:nvSpPr>
            <p:cNvPr id="5128" name="Oval 5"/>
            <p:cNvSpPr>
              <a:spLocks noChangeArrowheads="1"/>
            </p:cNvSpPr>
            <p:nvPr/>
          </p:nvSpPr>
          <p:spPr bwMode="auto">
            <a:xfrm>
              <a:off x="341" y="1094"/>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5129" name="Oval 6"/>
            <p:cNvSpPr>
              <a:spLocks noChangeArrowheads="1"/>
            </p:cNvSpPr>
            <p:nvPr/>
          </p:nvSpPr>
          <p:spPr bwMode="auto">
            <a:xfrm>
              <a:off x="341" y="146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5130" name="Oval 7"/>
            <p:cNvSpPr>
              <a:spLocks noChangeArrowheads="1"/>
            </p:cNvSpPr>
            <p:nvPr/>
          </p:nvSpPr>
          <p:spPr bwMode="auto">
            <a:xfrm>
              <a:off x="341" y="1833"/>
              <a:ext cx="198" cy="198"/>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grpSp>
      <p:pic>
        <p:nvPicPr>
          <p:cNvPr id="5127" name="Picture 8" descr="agroun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05200"/>
            <a:ext cx="7467600" cy="27305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0C8D1B-8591-4720-87C3-EE563FA948BF}" type="slidenum">
              <a:rPr lang="en-US">
                <a:solidFill>
                  <a:srgbClr val="003366"/>
                </a:solidFill>
              </a:rPr>
              <a:pPr eaLnBrk="1" hangingPunct="1"/>
              <a:t>30</a:t>
            </a:fld>
            <a:endParaRPr lang="en-US">
              <a:solidFill>
                <a:srgbClr val="003366"/>
              </a:solidFill>
            </a:endParaRPr>
          </a:p>
        </p:txBody>
      </p:sp>
      <p:sp>
        <p:nvSpPr>
          <p:cNvPr id="32772" name="Rectangle 2"/>
          <p:cNvSpPr>
            <a:spLocks noGrp="1" noChangeArrowheads="1"/>
          </p:cNvSpPr>
          <p:nvPr>
            <p:ph type="title"/>
          </p:nvPr>
        </p:nvSpPr>
        <p:spPr/>
        <p:txBody>
          <a:bodyPr/>
          <a:lstStyle/>
          <a:p>
            <a:pPr eaLnBrk="1" hangingPunct="1"/>
            <a:r>
              <a:rPr lang="es-ES" smtClean="0"/>
              <a:t>Ayudas No-Laterales</a:t>
            </a:r>
          </a:p>
        </p:txBody>
      </p:sp>
      <p:pic>
        <p:nvPicPr>
          <p:cNvPr id="32773" name="Picture 3" descr="mooring bou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48163"/>
            <a:ext cx="17145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descr="mooring bouy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850" y="3429000"/>
            <a:ext cx="16573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5" descr="More USW Buoy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971800"/>
            <a:ext cx="3886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D6E752-07A2-4EA3-B200-98029D93A599}" type="slidenum">
              <a:rPr lang="en-US">
                <a:solidFill>
                  <a:srgbClr val="003366"/>
                </a:solidFill>
              </a:rPr>
              <a:pPr eaLnBrk="1" hangingPunct="1"/>
              <a:t>31</a:t>
            </a:fld>
            <a:endParaRPr lang="en-US">
              <a:solidFill>
                <a:srgbClr val="003366"/>
              </a:solidFill>
            </a:endParaRPr>
          </a:p>
        </p:txBody>
      </p:sp>
      <p:sp>
        <p:nvSpPr>
          <p:cNvPr id="33796" name="Rectangle 2"/>
          <p:cNvSpPr>
            <a:spLocks noGrp="1" noChangeArrowheads="1"/>
          </p:cNvSpPr>
          <p:nvPr>
            <p:ph type="title"/>
          </p:nvPr>
        </p:nvSpPr>
        <p:spPr/>
        <p:txBody>
          <a:bodyPr/>
          <a:lstStyle/>
          <a:p>
            <a:pPr eaLnBrk="1" hangingPunct="1"/>
            <a:r>
              <a:rPr lang="es-ES" smtClean="0"/>
              <a:t>Señales Regulatorias</a:t>
            </a:r>
          </a:p>
        </p:txBody>
      </p:sp>
      <p:pic>
        <p:nvPicPr>
          <p:cNvPr id="64515" name="Picture 3" descr="bouy f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563938"/>
            <a:ext cx="1041400" cy="254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6" name="Picture 4" descr="bouy ha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3763" y="3087688"/>
            <a:ext cx="1023937"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descr="bouy sl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50" y="2667000"/>
            <a:ext cx="1041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bouy sw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209800"/>
            <a:ext cx="1014413" cy="253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Oval 7"/>
          <p:cNvSpPr>
            <a:spLocks noChangeArrowheads="1"/>
          </p:cNvSpPr>
          <p:nvPr/>
        </p:nvSpPr>
        <p:spPr bwMode="auto">
          <a:xfrm>
            <a:off x="1666875" y="30670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33802" name="Oval 8"/>
          <p:cNvSpPr>
            <a:spLocks noChangeArrowheads="1"/>
          </p:cNvSpPr>
          <p:nvPr/>
        </p:nvSpPr>
        <p:spPr bwMode="auto">
          <a:xfrm>
            <a:off x="3762375" y="26368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33803" name="Oval 9"/>
          <p:cNvSpPr>
            <a:spLocks noChangeArrowheads="1"/>
          </p:cNvSpPr>
          <p:nvPr/>
        </p:nvSpPr>
        <p:spPr bwMode="auto">
          <a:xfrm>
            <a:off x="5876925" y="22098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33804" name="Oval 10"/>
          <p:cNvSpPr>
            <a:spLocks noChangeArrowheads="1"/>
          </p:cNvSpPr>
          <p:nvPr/>
        </p:nvSpPr>
        <p:spPr bwMode="auto">
          <a:xfrm>
            <a:off x="8039100" y="1895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wipe(left)">
                                      <p:cBhvr>
                                        <p:cTn id="7" dur="5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wipe(left)">
                                      <p:cBhvr>
                                        <p:cTn id="12" dur="500"/>
                                        <p:tgtEl>
                                          <p:spTgt spid="645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wipe(left)">
                                      <p:cBhvr>
                                        <p:cTn id="17" dur="500"/>
                                        <p:tgtEl>
                                          <p:spTgt spid="64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4518"/>
                                        </p:tgtEl>
                                        <p:attrNameLst>
                                          <p:attrName>style.visibility</p:attrName>
                                        </p:attrNameLst>
                                      </p:cBhvr>
                                      <p:to>
                                        <p:strVal val="visible"/>
                                      </p:to>
                                    </p:set>
                                    <p:animEffect transition="in" filter="wipe(left)">
                                      <p:cBhvr>
                                        <p:cTn id="22" dur="500"/>
                                        <p:tgtEl>
                                          <p:spTgt spid="64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02004A-9626-423C-B600-C111FDD4E5C7}" type="slidenum">
              <a:rPr lang="en-US">
                <a:solidFill>
                  <a:srgbClr val="003366"/>
                </a:solidFill>
              </a:rPr>
              <a:pPr eaLnBrk="1" hangingPunct="1"/>
              <a:t>32</a:t>
            </a:fld>
            <a:endParaRPr lang="en-US">
              <a:solidFill>
                <a:srgbClr val="003366"/>
              </a:solidFill>
            </a:endParaRPr>
          </a:p>
        </p:txBody>
      </p:sp>
      <p:pic>
        <p:nvPicPr>
          <p:cNvPr id="34820" name="Picture 2" descr="char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250" y="1417638"/>
            <a:ext cx="35115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3"/>
          <p:cNvSpPr>
            <a:spLocks noGrp="1" noChangeArrowheads="1"/>
          </p:cNvSpPr>
          <p:nvPr>
            <p:ph type="body" idx="1"/>
          </p:nvPr>
        </p:nvSpPr>
        <p:spPr>
          <a:xfrm>
            <a:off x="485775" y="1600200"/>
            <a:ext cx="5700713" cy="3435350"/>
          </a:xfrm>
        </p:spPr>
        <p:txBody>
          <a:bodyPr/>
          <a:lstStyle/>
          <a:p>
            <a:pPr eaLnBrk="1" hangingPunct="1"/>
            <a:r>
              <a:rPr lang="es-ES" smtClean="0"/>
              <a:t>Cartas</a:t>
            </a:r>
          </a:p>
          <a:p>
            <a:pPr lvl="1" eaLnBrk="1" hangingPunct="1"/>
            <a:r>
              <a:rPr lang="es-ES" smtClean="0"/>
              <a:t>¿Por qué importantes?</a:t>
            </a:r>
          </a:p>
          <a:p>
            <a:pPr lvl="1" eaLnBrk="1" hangingPunct="1"/>
            <a:r>
              <a:rPr lang="es-ES" smtClean="0"/>
              <a:t>¿Información contenida?</a:t>
            </a:r>
          </a:p>
        </p:txBody>
      </p:sp>
      <p:sp>
        <p:nvSpPr>
          <p:cNvPr id="34822" name="Rectangle 4"/>
          <p:cNvSpPr>
            <a:spLocks noGrp="1" noChangeArrowheads="1"/>
          </p:cNvSpPr>
          <p:nvPr>
            <p:ph type="title"/>
          </p:nvPr>
        </p:nvSpPr>
        <p:spPr/>
        <p:txBody>
          <a:bodyPr/>
          <a:lstStyle/>
          <a:p>
            <a:pPr eaLnBrk="1" hangingPunct="1"/>
            <a:r>
              <a:rPr lang="es-ES" smtClean="0"/>
              <a:t>Navegando en Agua</a:t>
            </a:r>
          </a:p>
        </p:txBody>
      </p:sp>
      <p:sp>
        <p:nvSpPr>
          <p:cNvPr id="34823"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CC20A4-458C-462E-9708-220E95440E3B}" type="slidenum">
              <a:rPr lang="en-US">
                <a:solidFill>
                  <a:srgbClr val="003366"/>
                </a:solidFill>
              </a:rPr>
              <a:pPr eaLnBrk="1" hangingPunct="1"/>
              <a:t>33</a:t>
            </a:fld>
            <a:endParaRPr lang="en-US">
              <a:solidFill>
                <a:srgbClr val="003366"/>
              </a:solidFill>
            </a:endParaRPr>
          </a:p>
        </p:txBody>
      </p:sp>
      <p:sp>
        <p:nvSpPr>
          <p:cNvPr id="35844" name="Rectangle 2"/>
          <p:cNvSpPr>
            <a:spLocks noGrp="1" noChangeArrowheads="1"/>
          </p:cNvSpPr>
          <p:nvPr>
            <p:ph type="title"/>
          </p:nvPr>
        </p:nvSpPr>
        <p:spPr>
          <a:noFill/>
        </p:spPr>
        <p:txBody>
          <a:bodyPr/>
          <a:lstStyle/>
          <a:p>
            <a:pPr eaLnBrk="1" hangingPunct="1"/>
            <a:r>
              <a:rPr lang="es-ES" b="0" smtClean="0"/>
              <a:t>Compás de Dirección</a:t>
            </a:r>
          </a:p>
        </p:txBody>
      </p:sp>
      <p:sp>
        <p:nvSpPr>
          <p:cNvPr id="68611" name="Rectangle 3"/>
          <p:cNvSpPr>
            <a:spLocks noGrp="1" noChangeArrowheads="1"/>
          </p:cNvSpPr>
          <p:nvPr>
            <p:ph type="body" idx="1"/>
          </p:nvPr>
        </p:nvSpPr>
        <p:spPr/>
        <p:txBody>
          <a:bodyPr/>
          <a:lstStyle/>
          <a:p>
            <a:pPr eaLnBrk="1" hangingPunct="1"/>
            <a:r>
              <a:rPr lang="es-ES" smtClean="0"/>
              <a:t>Norte Magnético </a:t>
            </a:r>
          </a:p>
        </p:txBody>
      </p:sp>
      <p:sp>
        <p:nvSpPr>
          <p:cNvPr id="35846"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pic>
        <p:nvPicPr>
          <p:cNvPr id="35847" name="Picture 5" descr="compu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8" y="1981200"/>
            <a:ext cx="3840162"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D0A8E5-C759-4D5E-B2D8-0D4F37C3E4A8}" type="slidenum">
              <a:rPr lang="en-US">
                <a:solidFill>
                  <a:srgbClr val="003366"/>
                </a:solidFill>
              </a:rPr>
              <a:pPr eaLnBrk="1" hangingPunct="1"/>
              <a:t>34</a:t>
            </a:fld>
            <a:endParaRPr lang="en-US">
              <a:solidFill>
                <a:srgbClr val="003366"/>
              </a:solidFill>
            </a:endParaRPr>
          </a:p>
        </p:txBody>
      </p:sp>
      <p:sp>
        <p:nvSpPr>
          <p:cNvPr id="36868" name="Rectangle 2"/>
          <p:cNvSpPr>
            <a:spLocks noGrp="1" noChangeArrowheads="1"/>
          </p:cNvSpPr>
          <p:nvPr>
            <p:ph type="title" idx="4294967295"/>
          </p:nvPr>
        </p:nvSpPr>
        <p:spPr/>
        <p:txBody>
          <a:bodyPr/>
          <a:lstStyle/>
          <a:p>
            <a:pPr eaLnBrk="1" hangingPunct="1"/>
            <a:r>
              <a:rPr lang="es-ES" sz="4000" b="0" smtClean="0"/>
              <a:t>    Herramienta Más Valiosa</a:t>
            </a:r>
            <a:endParaRPr lang="es-ES" sz="4000" smtClean="0"/>
          </a:p>
        </p:txBody>
      </p:sp>
      <p:pic>
        <p:nvPicPr>
          <p:cNvPr id="36869" name="Picture 3" descr="comp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1828800"/>
            <a:ext cx="66802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CCD2CC-E44B-4622-87FB-6B6922A13B1A}" type="slidenum">
              <a:rPr lang="en-US">
                <a:solidFill>
                  <a:srgbClr val="003366"/>
                </a:solidFill>
              </a:rPr>
              <a:pPr eaLnBrk="1" hangingPunct="1"/>
              <a:t>35</a:t>
            </a:fld>
            <a:endParaRPr lang="en-US">
              <a:solidFill>
                <a:srgbClr val="003366"/>
              </a:solidFill>
            </a:endParaRPr>
          </a:p>
        </p:txBody>
      </p:sp>
      <p:pic>
        <p:nvPicPr>
          <p:cNvPr id="37892" name="Picture 2"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1714500"/>
            <a:ext cx="81724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3"/>
          <p:cNvSpPr>
            <a:spLocks noGrp="1" noChangeArrowheads="1"/>
          </p:cNvSpPr>
          <p:nvPr>
            <p:ph type="title"/>
          </p:nvPr>
        </p:nvSpPr>
        <p:spPr/>
        <p:txBody>
          <a:bodyPr/>
          <a:lstStyle/>
          <a:p>
            <a:pPr eaLnBrk="1" hangingPunct="1"/>
            <a:r>
              <a:rPr lang="es-ES" smtClean="0"/>
              <a:t>Pilotaje</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3E26383-48E7-4355-B843-639469813413}" type="slidenum">
              <a:rPr lang="en-US">
                <a:solidFill>
                  <a:srgbClr val="003366"/>
                </a:solidFill>
              </a:rPr>
              <a:pPr eaLnBrk="1" hangingPunct="1"/>
              <a:t>36</a:t>
            </a:fld>
            <a:endParaRPr lang="en-US">
              <a:solidFill>
                <a:srgbClr val="003366"/>
              </a:solidFill>
            </a:endParaRPr>
          </a:p>
        </p:txBody>
      </p:sp>
      <p:sp>
        <p:nvSpPr>
          <p:cNvPr id="38916" name="Rectangle 2"/>
          <p:cNvSpPr>
            <a:spLocks noGrp="1" noChangeArrowheads="1"/>
          </p:cNvSpPr>
          <p:nvPr>
            <p:ph type="title"/>
          </p:nvPr>
        </p:nvSpPr>
        <p:spPr>
          <a:xfrm>
            <a:off x="457200" y="274638"/>
            <a:ext cx="8534400" cy="1143000"/>
          </a:xfrm>
        </p:spPr>
        <p:txBody>
          <a:bodyPr/>
          <a:lstStyle/>
          <a:p>
            <a:pPr eaLnBrk="1" hangingPunct="1"/>
            <a:r>
              <a:rPr lang="es-ES" sz="4000" smtClean="0"/>
              <a:t>Sistemas de   Posicionamiento Global (GPS)</a:t>
            </a:r>
          </a:p>
        </p:txBody>
      </p:sp>
      <p:sp>
        <p:nvSpPr>
          <p:cNvPr id="38917" name="Rectangle 3"/>
          <p:cNvSpPr>
            <a:spLocks noGrp="1" noChangeArrowheads="1"/>
          </p:cNvSpPr>
          <p:nvPr>
            <p:ph type="body" idx="1"/>
          </p:nvPr>
        </p:nvSpPr>
        <p:spPr/>
        <p:txBody>
          <a:bodyPr/>
          <a:lstStyle/>
          <a:p>
            <a:pPr eaLnBrk="1" hangingPunct="1"/>
            <a:r>
              <a:rPr lang="es-ES" smtClean="0"/>
              <a:t>¿Cuáles son las ventajas?</a:t>
            </a:r>
          </a:p>
          <a:p>
            <a:pPr eaLnBrk="1" hangingPunct="1"/>
            <a:r>
              <a:rPr lang="es-ES" smtClean="0"/>
              <a:t>¿Cuáles son algunas precauciones?</a:t>
            </a:r>
          </a:p>
        </p:txBody>
      </p:sp>
      <p:sp>
        <p:nvSpPr>
          <p:cNvPr id="38918"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38919" name="Oval 5"/>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B822FE-557C-4D13-8308-F61DFD49B3CE}" type="slidenum">
              <a:rPr lang="en-US">
                <a:solidFill>
                  <a:srgbClr val="003366"/>
                </a:solidFill>
              </a:rPr>
              <a:pPr eaLnBrk="1" hangingPunct="1"/>
              <a:t>37</a:t>
            </a:fld>
            <a:endParaRPr lang="en-US">
              <a:solidFill>
                <a:srgbClr val="003366"/>
              </a:solidFill>
            </a:endParaRPr>
          </a:p>
        </p:txBody>
      </p:sp>
      <p:sp>
        <p:nvSpPr>
          <p:cNvPr id="39940" name="Rectangle 2"/>
          <p:cNvSpPr>
            <a:spLocks noGrp="1" noChangeArrowheads="1"/>
          </p:cNvSpPr>
          <p:nvPr>
            <p:ph type="title"/>
          </p:nvPr>
        </p:nvSpPr>
        <p:spPr/>
        <p:txBody>
          <a:bodyPr/>
          <a:lstStyle/>
          <a:p>
            <a:pPr eaLnBrk="1" hangingPunct="1"/>
            <a:r>
              <a:rPr lang="es-ES" smtClean="0"/>
              <a:t>GPS  para Marineros</a:t>
            </a:r>
          </a:p>
        </p:txBody>
      </p:sp>
      <p:pic>
        <p:nvPicPr>
          <p:cNvPr id="39941" name="Picture 3" descr="gps for mar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38" y="1417638"/>
            <a:ext cx="4098925"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C9B696-F6B1-439F-89E5-F7F00F5E177E}" type="slidenum">
              <a:rPr lang="en-US">
                <a:solidFill>
                  <a:srgbClr val="003366"/>
                </a:solidFill>
              </a:rPr>
              <a:pPr eaLnBrk="1" hangingPunct="1"/>
              <a:t>38</a:t>
            </a:fld>
            <a:endParaRPr lang="en-US">
              <a:solidFill>
                <a:srgbClr val="003366"/>
              </a:solidFill>
            </a:endParaRPr>
          </a:p>
        </p:txBody>
      </p:sp>
      <p:sp>
        <p:nvSpPr>
          <p:cNvPr id="40964" name="Rectangle 2"/>
          <p:cNvSpPr>
            <a:spLocks noGrp="1" noChangeArrowheads="1"/>
          </p:cNvSpPr>
          <p:nvPr>
            <p:ph type="title"/>
          </p:nvPr>
        </p:nvSpPr>
        <p:spPr/>
        <p:txBody>
          <a:bodyPr/>
          <a:lstStyle/>
          <a:p>
            <a:pPr eaLnBrk="1" hangingPunct="1"/>
            <a:r>
              <a:rPr lang="es-ES" smtClean="0"/>
              <a:t>Peligros de Diques</a:t>
            </a:r>
            <a:br>
              <a:rPr lang="es-ES" smtClean="0"/>
            </a:br>
            <a:r>
              <a:rPr lang="es-ES" smtClean="0"/>
              <a:t>“Bajo la Cabeza”</a:t>
            </a:r>
          </a:p>
        </p:txBody>
      </p:sp>
      <p:pic>
        <p:nvPicPr>
          <p:cNvPr id="40965" name="Picture 3" descr="d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667000"/>
            <a:ext cx="82391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808426-52BF-4859-93D3-431AA1F4D226}" type="slidenum">
              <a:rPr lang="en-US">
                <a:solidFill>
                  <a:srgbClr val="003366"/>
                </a:solidFill>
              </a:rPr>
              <a:pPr eaLnBrk="1" hangingPunct="1"/>
              <a:t>39</a:t>
            </a:fld>
            <a:endParaRPr lang="en-US">
              <a:solidFill>
                <a:srgbClr val="003366"/>
              </a:solidFill>
            </a:endParaRPr>
          </a:p>
        </p:txBody>
      </p:sp>
      <p:sp>
        <p:nvSpPr>
          <p:cNvPr id="41988" name="Rectangle 2"/>
          <p:cNvSpPr>
            <a:spLocks noGrp="1" noChangeArrowheads="1"/>
          </p:cNvSpPr>
          <p:nvPr>
            <p:ph type="title"/>
          </p:nvPr>
        </p:nvSpPr>
        <p:spPr/>
        <p:txBody>
          <a:bodyPr/>
          <a:lstStyle/>
          <a:p>
            <a:pPr eaLnBrk="1" hangingPunct="1"/>
            <a:r>
              <a:rPr lang="es-ES" smtClean="0"/>
              <a:t>Esclusas</a:t>
            </a:r>
          </a:p>
        </p:txBody>
      </p:sp>
      <p:sp>
        <p:nvSpPr>
          <p:cNvPr id="80899" name="Rectangle 3"/>
          <p:cNvSpPr>
            <a:spLocks noGrp="1" noChangeArrowheads="1"/>
          </p:cNvSpPr>
          <p:nvPr>
            <p:ph type="body" idx="1"/>
          </p:nvPr>
        </p:nvSpPr>
        <p:spPr/>
        <p:txBody>
          <a:bodyPr/>
          <a:lstStyle/>
          <a:p>
            <a:pPr eaLnBrk="1" hangingPunct="1"/>
            <a:r>
              <a:rPr lang="es-ES" smtClean="0"/>
              <a:t>Tráfico comercial tiene prioridad </a:t>
            </a:r>
          </a:p>
          <a:p>
            <a:pPr eaLnBrk="1" hangingPunct="1"/>
            <a:r>
              <a:rPr lang="es-ES" smtClean="0"/>
              <a:t>Comunicación: Canal 13 VHF-FM  marine</a:t>
            </a:r>
          </a:p>
        </p:txBody>
      </p:sp>
      <p:pic>
        <p:nvPicPr>
          <p:cNvPr id="41990" name="Picture 4" descr="lock"/>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628900" y="2943225"/>
            <a:ext cx="5676900" cy="3533775"/>
          </a:xfrm>
          <a:noFill/>
        </p:spPr>
      </p:pic>
      <p:sp>
        <p:nvSpPr>
          <p:cNvPr id="41991"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41992" name="Oval 6"/>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258B16-5F7B-4831-9042-EDA344101475}" type="slidenum">
              <a:rPr lang="en-US">
                <a:solidFill>
                  <a:srgbClr val="003366"/>
                </a:solidFill>
              </a:rPr>
              <a:pPr eaLnBrk="1" hangingPunct="1"/>
              <a:t>4</a:t>
            </a:fld>
            <a:endParaRPr lang="en-US">
              <a:solidFill>
                <a:srgbClr val="003366"/>
              </a:solidFill>
            </a:endParaRPr>
          </a:p>
        </p:txBody>
      </p:sp>
      <p:sp>
        <p:nvSpPr>
          <p:cNvPr id="6148" name="Rectangle 2"/>
          <p:cNvSpPr>
            <a:spLocks noGrp="1" noChangeArrowheads="1"/>
          </p:cNvSpPr>
          <p:nvPr>
            <p:ph type="title"/>
          </p:nvPr>
        </p:nvSpPr>
        <p:spPr>
          <a:xfrm>
            <a:off x="457200" y="274638"/>
            <a:ext cx="8534400" cy="1143000"/>
          </a:xfrm>
        </p:spPr>
        <p:txBody>
          <a:bodyPr/>
          <a:lstStyle/>
          <a:p>
            <a:pPr eaLnBrk="1" hangingPunct="1"/>
            <a:r>
              <a:rPr lang="es-ES" sz="4000" smtClean="0"/>
              <a:t> Encontrarse Con Otros Botes</a:t>
            </a:r>
          </a:p>
        </p:txBody>
      </p:sp>
      <p:sp>
        <p:nvSpPr>
          <p:cNvPr id="6149" name="Rectangle 3"/>
          <p:cNvSpPr>
            <a:spLocks noGrp="1" noChangeArrowheads="1"/>
          </p:cNvSpPr>
          <p:nvPr>
            <p:ph type="body" idx="1"/>
          </p:nvPr>
        </p:nvSpPr>
        <p:spPr/>
        <p:txBody>
          <a:bodyPr/>
          <a:lstStyle/>
          <a:p>
            <a:pPr eaLnBrk="1" hangingPunct="1"/>
            <a:r>
              <a:rPr lang="es-ES" smtClean="0"/>
              <a:t>Embarcación que cede el paso</a:t>
            </a:r>
          </a:p>
          <a:p>
            <a:pPr eaLnBrk="1" hangingPunct="1"/>
            <a:r>
              <a:rPr lang="es-ES" smtClean="0"/>
              <a:t>Embarcación que sigue a rumbo</a:t>
            </a:r>
          </a:p>
          <a:p>
            <a:pPr eaLnBrk="1" hangingPunct="1"/>
            <a:r>
              <a:rPr lang="es-ES" smtClean="0"/>
              <a:t> ¿Cuándo éstos se aplican?</a:t>
            </a:r>
          </a:p>
        </p:txBody>
      </p:sp>
      <p:sp>
        <p:nvSpPr>
          <p:cNvPr id="6150"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6151" name="Oval 5"/>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6152" name="Oval 6"/>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D6051A0-DDB8-4078-B397-E769F87155DF}" type="slidenum">
              <a:rPr lang="en-US">
                <a:solidFill>
                  <a:srgbClr val="003366"/>
                </a:solidFill>
              </a:rPr>
              <a:pPr eaLnBrk="1" hangingPunct="1"/>
              <a:t>40</a:t>
            </a:fld>
            <a:endParaRPr lang="en-US">
              <a:solidFill>
                <a:srgbClr val="003366"/>
              </a:solidFill>
            </a:endParaRPr>
          </a:p>
        </p:txBody>
      </p:sp>
      <p:sp>
        <p:nvSpPr>
          <p:cNvPr id="43012" name="Text Box 2"/>
          <p:cNvSpPr txBox="1">
            <a:spLocks noChangeArrowheads="1"/>
          </p:cNvSpPr>
          <p:nvPr/>
        </p:nvSpPr>
        <p:spPr bwMode="auto">
          <a:xfrm>
            <a:off x="1295400" y="2220913"/>
            <a:ext cx="28194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s-ES" sz="3200" b="1"/>
              <a:t>mantenerse alejado               </a:t>
            </a:r>
            <a:r>
              <a:rPr lang="es-ES" sz="2400" b="1"/>
              <a:t>(stand clear)</a:t>
            </a:r>
            <a:endParaRPr lang="es-ES" sz="1200" b="1"/>
          </a:p>
        </p:txBody>
      </p:sp>
      <p:sp>
        <p:nvSpPr>
          <p:cNvPr id="43013" name="Text Box 3"/>
          <p:cNvSpPr txBox="1">
            <a:spLocks noChangeArrowheads="1"/>
          </p:cNvSpPr>
          <p:nvPr/>
        </p:nvSpPr>
        <p:spPr bwMode="auto">
          <a:xfrm>
            <a:off x="838200" y="3752850"/>
            <a:ext cx="2971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sz="3200" b="1"/>
              <a:t>acercamiento </a:t>
            </a:r>
            <a:r>
              <a:rPr lang="es-ES" sz="2400" b="1"/>
              <a:t>(approach)</a:t>
            </a:r>
          </a:p>
        </p:txBody>
      </p:sp>
      <p:sp>
        <p:nvSpPr>
          <p:cNvPr id="43014" name="Text Box 4"/>
          <p:cNvSpPr txBox="1">
            <a:spLocks noChangeArrowheads="1"/>
          </p:cNvSpPr>
          <p:nvPr/>
        </p:nvSpPr>
        <p:spPr bwMode="auto">
          <a:xfrm>
            <a:off x="1676400" y="5284788"/>
            <a:ext cx="121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s-ES" sz="3200" b="1"/>
              <a:t>entre</a:t>
            </a:r>
            <a:r>
              <a:rPr lang="es-ES" sz="2400" b="1"/>
              <a:t>(enter)</a:t>
            </a:r>
          </a:p>
        </p:txBody>
      </p:sp>
      <p:sp>
        <p:nvSpPr>
          <p:cNvPr id="43015" name="Rectangle 5"/>
          <p:cNvSpPr>
            <a:spLocks noGrp="1" noChangeArrowheads="1"/>
          </p:cNvSpPr>
          <p:nvPr>
            <p:ph type="title" idx="4294967295"/>
          </p:nvPr>
        </p:nvSpPr>
        <p:spPr/>
        <p:txBody>
          <a:bodyPr/>
          <a:lstStyle/>
          <a:p>
            <a:pPr eaLnBrk="1" hangingPunct="1"/>
            <a:r>
              <a:rPr lang="es-ES" smtClean="0"/>
              <a:t>Señales de Tráfico</a:t>
            </a:r>
            <a:br>
              <a:rPr lang="es-ES" smtClean="0"/>
            </a:br>
            <a:r>
              <a:rPr lang="es-ES" smtClean="0"/>
              <a:t>en las Esclusas</a:t>
            </a:r>
          </a:p>
        </p:txBody>
      </p:sp>
      <p:grpSp>
        <p:nvGrpSpPr>
          <p:cNvPr id="43016" name="Group 25"/>
          <p:cNvGrpSpPr>
            <a:grpSpLocks/>
          </p:cNvGrpSpPr>
          <p:nvPr/>
        </p:nvGrpSpPr>
        <p:grpSpPr bwMode="auto">
          <a:xfrm>
            <a:off x="6165850" y="1874838"/>
            <a:ext cx="1079500" cy="4373562"/>
            <a:chOff x="3884" y="1181"/>
            <a:chExt cx="680" cy="2755"/>
          </a:xfrm>
        </p:grpSpPr>
        <p:grpSp>
          <p:nvGrpSpPr>
            <p:cNvPr id="43020" name="Group 23"/>
            <p:cNvGrpSpPr>
              <a:grpSpLocks/>
            </p:cNvGrpSpPr>
            <p:nvPr/>
          </p:nvGrpSpPr>
          <p:grpSpPr bwMode="auto">
            <a:xfrm>
              <a:off x="3884" y="1267"/>
              <a:ext cx="680" cy="2669"/>
              <a:chOff x="3884" y="1267"/>
              <a:chExt cx="680" cy="2669"/>
            </a:xfrm>
          </p:grpSpPr>
          <p:sp>
            <p:nvSpPr>
              <p:cNvPr id="43022" name="Oval 8"/>
              <p:cNvSpPr>
                <a:spLocks noChangeArrowheads="1"/>
              </p:cNvSpPr>
              <p:nvPr/>
            </p:nvSpPr>
            <p:spPr bwMode="auto">
              <a:xfrm>
                <a:off x="3884" y="3694"/>
                <a:ext cx="680" cy="242"/>
              </a:xfrm>
              <a:prstGeom prst="ellipse">
                <a:avLst/>
              </a:prstGeom>
              <a:solidFill>
                <a:schemeClr val="bg2"/>
              </a:solidFill>
              <a:ln w="19050">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nvGrpSpPr>
              <p:cNvPr id="43023" name="Group 21"/>
              <p:cNvGrpSpPr>
                <a:grpSpLocks/>
              </p:cNvGrpSpPr>
              <p:nvPr/>
            </p:nvGrpSpPr>
            <p:grpSpPr bwMode="auto">
              <a:xfrm>
                <a:off x="3884" y="1267"/>
                <a:ext cx="680" cy="2575"/>
                <a:chOff x="3884" y="1267"/>
                <a:chExt cx="680" cy="2575"/>
              </a:xfrm>
            </p:grpSpPr>
            <p:sp>
              <p:nvSpPr>
                <p:cNvPr id="43024" name="Rectangle 10"/>
                <p:cNvSpPr>
                  <a:spLocks noChangeArrowheads="1"/>
                </p:cNvSpPr>
                <p:nvPr/>
              </p:nvSpPr>
              <p:spPr bwMode="auto">
                <a:xfrm>
                  <a:off x="3884" y="1267"/>
                  <a:ext cx="680" cy="2575"/>
                </a:xfrm>
                <a:prstGeom prst="rect">
                  <a:avLst/>
                </a:prstGeom>
                <a:solidFill>
                  <a:schemeClr val="bg2"/>
                </a:solidFill>
                <a:ln w="9525">
                  <a:solidFill>
                    <a:schemeClr val="bg2"/>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pic>
              <p:nvPicPr>
                <p:cNvPr id="43025" name="Picture 11" descr="lock 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2" y="3044"/>
                  <a:ext cx="631"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2" descr="lock yellow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 y="2155"/>
                  <a:ext cx="606" cy="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3" descr="lock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 y="1363"/>
                  <a:ext cx="591"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3021" name="Oval 14"/>
            <p:cNvSpPr>
              <a:spLocks noChangeArrowheads="1"/>
            </p:cNvSpPr>
            <p:nvPr/>
          </p:nvSpPr>
          <p:spPr bwMode="auto">
            <a:xfrm>
              <a:off x="3884" y="1181"/>
              <a:ext cx="680" cy="163"/>
            </a:xfrm>
            <a:prstGeom prst="ellipse">
              <a:avLst/>
            </a:prstGeom>
            <a:solidFill>
              <a:srgbClr val="333333"/>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sp>
        <p:nvSpPr>
          <p:cNvPr id="43017" name="Line 15"/>
          <p:cNvSpPr>
            <a:spLocks noChangeShapeType="1"/>
          </p:cNvSpPr>
          <p:nvPr/>
        </p:nvSpPr>
        <p:spPr bwMode="auto">
          <a:xfrm>
            <a:off x="4114800" y="2511425"/>
            <a:ext cx="1828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Line 16"/>
          <p:cNvSpPr>
            <a:spLocks noChangeShapeType="1"/>
          </p:cNvSpPr>
          <p:nvPr/>
        </p:nvSpPr>
        <p:spPr bwMode="auto">
          <a:xfrm>
            <a:off x="3810000" y="4111625"/>
            <a:ext cx="2133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9" name="Line 17"/>
          <p:cNvSpPr>
            <a:spLocks noChangeShapeType="1"/>
          </p:cNvSpPr>
          <p:nvPr/>
        </p:nvSpPr>
        <p:spPr bwMode="auto">
          <a:xfrm>
            <a:off x="2895600" y="5635625"/>
            <a:ext cx="3048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FCCC7F-CB8B-4AF2-A67C-960EC5FF82AD}" type="slidenum">
              <a:rPr lang="en-US">
                <a:solidFill>
                  <a:srgbClr val="003366"/>
                </a:solidFill>
              </a:rPr>
              <a:pPr eaLnBrk="1" hangingPunct="1"/>
              <a:t>41</a:t>
            </a:fld>
            <a:endParaRPr lang="en-US">
              <a:solidFill>
                <a:srgbClr val="003366"/>
              </a:solidFill>
            </a:endParaRPr>
          </a:p>
        </p:txBody>
      </p:sp>
      <p:sp>
        <p:nvSpPr>
          <p:cNvPr id="44036" name="Rectangle 2"/>
          <p:cNvSpPr>
            <a:spLocks noGrp="1" noChangeArrowheads="1"/>
          </p:cNvSpPr>
          <p:nvPr>
            <p:ph type="title"/>
          </p:nvPr>
        </p:nvSpPr>
        <p:spPr/>
        <p:txBody>
          <a:bodyPr/>
          <a:lstStyle/>
          <a:p>
            <a:pPr eaLnBrk="1" hangingPunct="1"/>
            <a:r>
              <a:rPr lang="es-ES" b="0" smtClean="0"/>
              <a:t>Tránsito en </a:t>
            </a:r>
            <a:r>
              <a:rPr lang="es-ES" smtClean="0"/>
              <a:t>Esclusas</a:t>
            </a:r>
            <a:endParaRPr lang="es-ES" b="0" smtClean="0"/>
          </a:p>
        </p:txBody>
      </p:sp>
      <p:pic>
        <p:nvPicPr>
          <p:cNvPr id="44037" name="Picture 3" descr="loc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114800"/>
            <a:ext cx="77724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4" descr="lock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77819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E199E4-0870-4870-A0FE-D1088548D84B}" type="slidenum">
              <a:rPr lang="en-US">
                <a:solidFill>
                  <a:srgbClr val="003366"/>
                </a:solidFill>
              </a:rPr>
              <a:pPr eaLnBrk="1" hangingPunct="1"/>
              <a:t>42</a:t>
            </a:fld>
            <a:endParaRPr lang="en-US">
              <a:solidFill>
                <a:srgbClr val="003366"/>
              </a:solidFill>
            </a:endParaRPr>
          </a:p>
        </p:txBody>
      </p:sp>
      <p:sp>
        <p:nvSpPr>
          <p:cNvPr id="45060" name="Rectangle 2"/>
          <p:cNvSpPr>
            <a:spLocks noGrp="1" noChangeArrowheads="1"/>
          </p:cNvSpPr>
          <p:nvPr>
            <p:ph type="title"/>
          </p:nvPr>
        </p:nvSpPr>
        <p:spPr/>
        <p:txBody>
          <a:bodyPr/>
          <a:lstStyle/>
          <a:p>
            <a:pPr eaLnBrk="1" hangingPunct="1"/>
            <a:r>
              <a:rPr lang="es-ES" smtClean="0"/>
              <a:t>Puentes</a:t>
            </a:r>
          </a:p>
        </p:txBody>
      </p:sp>
      <p:sp>
        <p:nvSpPr>
          <p:cNvPr id="45061" name="Rectangle 3"/>
          <p:cNvSpPr>
            <a:spLocks noGrp="1" noChangeArrowheads="1"/>
          </p:cNvSpPr>
          <p:nvPr>
            <p:ph type="body" idx="1"/>
          </p:nvPr>
        </p:nvSpPr>
        <p:spPr/>
        <p:txBody>
          <a:bodyPr/>
          <a:lstStyle/>
          <a:p>
            <a:pPr eaLnBrk="1" hangingPunct="1"/>
            <a:r>
              <a:rPr lang="es-ES" smtClean="0"/>
              <a:t>¿ Qué debe ser considerado?</a:t>
            </a:r>
          </a:p>
        </p:txBody>
      </p:sp>
      <p:pic>
        <p:nvPicPr>
          <p:cNvPr id="45062" name="Picture 4" descr="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78050"/>
            <a:ext cx="44958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618E1D-6269-463F-9F14-8278070A787F}" type="slidenum">
              <a:rPr lang="en-US">
                <a:solidFill>
                  <a:srgbClr val="003366"/>
                </a:solidFill>
              </a:rPr>
              <a:pPr eaLnBrk="1" hangingPunct="1"/>
              <a:t>43</a:t>
            </a:fld>
            <a:endParaRPr lang="en-US">
              <a:solidFill>
                <a:srgbClr val="003366"/>
              </a:solidFill>
            </a:endParaRPr>
          </a:p>
        </p:txBody>
      </p:sp>
      <p:sp>
        <p:nvSpPr>
          <p:cNvPr id="46084" name="Rectangle 2"/>
          <p:cNvSpPr>
            <a:spLocks noGrp="1" noChangeArrowheads="1"/>
          </p:cNvSpPr>
          <p:nvPr>
            <p:ph type="title" idx="4294967295"/>
          </p:nvPr>
        </p:nvSpPr>
        <p:spPr/>
        <p:txBody>
          <a:bodyPr/>
          <a:lstStyle/>
          <a:p>
            <a:pPr eaLnBrk="1" hangingPunct="1"/>
            <a:r>
              <a:rPr lang="es-ES" smtClean="0"/>
              <a:t>Compruebe el Espacio</a:t>
            </a:r>
          </a:p>
        </p:txBody>
      </p:sp>
      <p:pic>
        <p:nvPicPr>
          <p:cNvPr id="46085" name="Picture 3" descr="brid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2276475"/>
            <a:ext cx="76295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BC3EB6-0A72-483E-BA21-4F8483533BAC}" type="slidenum">
              <a:rPr lang="en-US">
                <a:solidFill>
                  <a:srgbClr val="003366"/>
                </a:solidFill>
              </a:rPr>
              <a:pPr eaLnBrk="1" hangingPunct="1"/>
              <a:t>44</a:t>
            </a:fld>
            <a:endParaRPr lang="en-US">
              <a:solidFill>
                <a:srgbClr val="003366"/>
              </a:solidFill>
            </a:endParaRPr>
          </a:p>
        </p:txBody>
      </p:sp>
      <p:sp>
        <p:nvSpPr>
          <p:cNvPr id="47108" name="Rectangle 2"/>
          <p:cNvSpPr>
            <a:spLocks noGrp="1" noChangeArrowheads="1"/>
          </p:cNvSpPr>
          <p:nvPr>
            <p:ph type="title"/>
          </p:nvPr>
        </p:nvSpPr>
        <p:spPr/>
        <p:txBody>
          <a:bodyPr/>
          <a:lstStyle/>
          <a:p>
            <a:pPr eaLnBrk="1" hangingPunct="1"/>
            <a:r>
              <a:rPr lang="es-ES" smtClean="0"/>
              <a:t>Mareas en las</a:t>
            </a:r>
            <a:br>
              <a:rPr lang="es-ES" smtClean="0"/>
            </a:br>
            <a:r>
              <a:rPr lang="es-ES" smtClean="0"/>
              <a:t> Aguas Costeras</a:t>
            </a:r>
          </a:p>
        </p:txBody>
      </p:sp>
      <p:sp>
        <p:nvSpPr>
          <p:cNvPr id="47109" name="Rectangle 3"/>
          <p:cNvSpPr>
            <a:spLocks noGrp="1" noChangeArrowheads="1"/>
          </p:cNvSpPr>
          <p:nvPr>
            <p:ph type="body" idx="1"/>
          </p:nvPr>
        </p:nvSpPr>
        <p:spPr/>
        <p:txBody>
          <a:bodyPr/>
          <a:lstStyle/>
          <a:p>
            <a:pPr eaLnBrk="1" hangingPunct="1"/>
            <a:r>
              <a:rPr lang="es-ES" smtClean="0"/>
              <a:t>Fuerzas gravitacionales de la luna y el sol</a:t>
            </a:r>
          </a:p>
          <a:p>
            <a:pPr eaLnBrk="1" hangingPunct="1"/>
            <a:r>
              <a:rPr lang="es-ES" smtClean="0"/>
              <a:t>Las mareas fluctúan por muchos pies</a:t>
            </a:r>
          </a:p>
          <a:p>
            <a:pPr eaLnBrk="1" hangingPunct="1"/>
            <a:r>
              <a:rPr lang="es-ES" smtClean="0"/>
              <a:t>El atraque es afectado por la marea</a:t>
            </a:r>
          </a:p>
          <a:p>
            <a:pPr eaLnBrk="1" hangingPunct="1"/>
            <a:r>
              <a:rPr lang="es-ES" smtClean="0"/>
              <a:t>Conocimiento local</a:t>
            </a:r>
          </a:p>
          <a:p>
            <a:pPr eaLnBrk="1" hangingPunct="1"/>
            <a:r>
              <a:rPr lang="es-ES" smtClean="0"/>
              <a:t>No encallar</a:t>
            </a:r>
          </a:p>
        </p:txBody>
      </p:sp>
      <p:pic>
        <p:nvPicPr>
          <p:cNvPr id="47110" name="Picture 4" descr="t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78413"/>
            <a:ext cx="2743200"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5" descr="ti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5675" y="4260850"/>
            <a:ext cx="4073525"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Oval 6"/>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47113" name="Oval 7"/>
          <p:cNvSpPr>
            <a:spLocks noChangeArrowheads="1"/>
          </p:cNvSpPr>
          <p:nvPr/>
        </p:nvSpPr>
        <p:spPr bwMode="auto">
          <a:xfrm>
            <a:off x="457200" y="28194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47114" name="Oval 8"/>
          <p:cNvSpPr>
            <a:spLocks noChangeArrowheads="1"/>
          </p:cNvSpPr>
          <p:nvPr/>
        </p:nvSpPr>
        <p:spPr bwMode="auto">
          <a:xfrm>
            <a:off x="457200" y="3419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47115" name="Oval 9"/>
          <p:cNvSpPr>
            <a:spLocks noChangeArrowheads="1"/>
          </p:cNvSpPr>
          <p:nvPr/>
        </p:nvSpPr>
        <p:spPr bwMode="auto">
          <a:xfrm>
            <a:off x="457200" y="4019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47116" name="Oval 10"/>
          <p:cNvSpPr>
            <a:spLocks noChangeArrowheads="1"/>
          </p:cNvSpPr>
          <p:nvPr/>
        </p:nvSpPr>
        <p:spPr bwMode="auto">
          <a:xfrm>
            <a:off x="457200" y="46196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5</a:t>
            </a:r>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098904-D583-432F-A2DF-7B2C56E8E0B2}" type="slidenum">
              <a:rPr lang="en-US">
                <a:solidFill>
                  <a:srgbClr val="003366"/>
                </a:solidFill>
              </a:rPr>
              <a:pPr eaLnBrk="1" hangingPunct="1"/>
              <a:t>45</a:t>
            </a:fld>
            <a:endParaRPr lang="en-US">
              <a:solidFill>
                <a:srgbClr val="003366"/>
              </a:solidFill>
            </a:endParaRPr>
          </a:p>
        </p:txBody>
      </p:sp>
      <p:sp>
        <p:nvSpPr>
          <p:cNvPr id="48132" name="Rectangle 2"/>
          <p:cNvSpPr>
            <a:spLocks noGrp="1" noChangeArrowheads="1"/>
          </p:cNvSpPr>
          <p:nvPr>
            <p:ph type="title"/>
          </p:nvPr>
        </p:nvSpPr>
        <p:spPr/>
        <p:txBody>
          <a:bodyPr/>
          <a:lstStyle/>
          <a:p>
            <a:pPr eaLnBrk="1" hangingPunct="1"/>
            <a:r>
              <a:rPr lang="es-ES" smtClean="0"/>
              <a:t>Repaso Capítulo 3</a:t>
            </a:r>
          </a:p>
        </p:txBody>
      </p:sp>
      <p:pic>
        <p:nvPicPr>
          <p:cNvPr id="48133" name="Picture 3" descr="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048000"/>
            <a:ext cx="80295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E649E1-8ACC-4B16-A0B8-1EDD4FE82E12}" type="slidenum">
              <a:rPr lang="en-US">
                <a:solidFill>
                  <a:srgbClr val="003366"/>
                </a:solidFill>
              </a:rPr>
              <a:pPr eaLnBrk="1" hangingPunct="1"/>
              <a:t>46</a:t>
            </a:fld>
            <a:endParaRPr lang="en-US">
              <a:solidFill>
                <a:srgbClr val="003366"/>
              </a:solidFill>
            </a:endParaRPr>
          </a:p>
        </p:txBody>
      </p:sp>
      <p:sp>
        <p:nvSpPr>
          <p:cNvPr id="49156" name="Rectangle 2"/>
          <p:cNvSpPr>
            <a:spLocks noGrp="1" noChangeArrowheads="1"/>
          </p:cNvSpPr>
          <p:nvPr>
            <p:ph type="title"/>
          </p:nvPr>
        </p:nvSpPr>
        <p:spPr/>
        <p:txBody>
          <a:bodyPr/>
          <a:lstStyle/>
          <a:p>
            <a:pPr eaLnBrk="1" hangingPunct="1"/>
            <a:r>
              <a:rPr lang="es-ES" smtClean="0"/>
              <a:t>Ejercicios de Repaso</a:t>
            </a:r>
          </a:p>
        </p:txBody>
      </p:sp>
      <p:sp>
        <p:nvSpPr>
          <p:cNvPr id="49157" name="Rectangle 3"/>
          <p:cNvSpPr>
            <a:spLocks noGrp="1" noChangeArrowheads="1"/>
          </p:cNvSpPr>
          <p:nvPr>
            <p:ph type="body" idx="1"/>
          </p:nvPr>
        </p:nvSpPr>
        <p:spPr/>
        <p:txBody>
          <a:bodyPr/>
          <a:lstStyle/>
          <a:p>
            <a:pPr marL="282575" indent="-282575" eaLnBrk="1" hangingPunct="1"/>
            <a:r>
              <a:rPr lang="es-ES" sz="2800" smtClean="0"/>
              <a:t>La embarcación que de acuerdo a las Reglas de Navegación debe permanecer fuera del camino de otras embarcaciones y tomar acción pronta y substancial por medio del cambio de rumbo y/o velocidad es llamada la embarcación que_______.</a:t>
            </a:r>
          </a:p>
          <a:p>
            <a:pPr lvl="1" eaLnBrk="1" hangingPunct="1"/>
            <a:r>
              <a:rPr lang="es-ES" sz="2400" smtClean="0"/>
              <a:t>sigue a rumbo</a:t>
            </a:r>
          </a:p>
          <a:p>
            <a:pPr lvl="1" eaLnBrk="1" hangingPunct="1"/>
            <a:r>
              <a:rPr lang="es-ES" sz="2400" smtClean="0"/>
              <a:t>en-peligro</a:t>
            </a:r>
          </a:p>
          <a:p>
            <a:pPr lvl="1" eaLnBrk="1" hangingPunct="1"/>
            <a:r>
              <a:rPr lang="es-ES" sz="2400" smtClean="0"/>
              <a:t>cede el paso</a:t>
            </a:r>
          </a:p>
          <a:p>
            <a:pPr lvl="1" eaLnBrk="1" hangingPunct="1"/>
            <a:r>
              <a:rPr lang="es-ES" sz="2400" smtClean="0"/>
              <a:t>prioridad alta</a:t>
            </a:r>
          </a:p>
        </p:txBody>
      </p:sp>
      <p:sp>
        <p:nvSpPr>
          <p:cNvPr id="49158"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49159" name="Oval 5"/>
          <p:cNvSpPr>
            <a:spLocks noChangeArrowheads="1"/>
          </p:cNvSpPr>
          <p:nvPr/>
        </p:nvSpPr>
        <p:spPr bwMode="auto">
          <a:xfrm>
            <a:off x="838200" y="43386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49160" name="Oval 6"/>
          <p:cNvSpPr>
            <a:spLocks noChangeArrowheads="1"/>
          </p:cNvSpPr>
          <p:nvPr/>
        </p:nvSpPr>
        <p:spPr bwMode="auto">
          <a:xfrm>
            <a:off x="838200" y="47831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49161" name="Oval 7"/>
          <p:cNvSpPr>
            <a:spLocks noChangeArrowheads="1"/>
          </p:cNvSpPr>
          <p:nvPr/>
        </p:nvSpPr>
        <p:spPr bwMode="auto">
          <a:xfrm>
            <a:off x="838200" y="52276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49162" name="Oval 8"/>
          <p:cNvSpPr>
            <a:spLocks noChangeArrowheads="1"/>
          </p:cNvSpPr>
          <p:nvPr/>
        </p:nvSpPr>
        <p:spPr bwMode="auto">
          <a:xfrm>
            <a:off x="838200" y="56737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99337" name="Rectangle 9"/>
          <p:cNvSpPr>
            <a:spLocks noChangeArrowheads="1"/>
          </p:cNvSpPr>
          <p:nvPr/>
        </p:nvSpPr>
        <p:spPr bwMode="auto">
          <a:xfrm>
            <a:off x="704850" y="5103813"/>
            <a:ext cx="38671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9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A08121-9240-40B5-8E8A-07760BA0713C}" type="slidenum">
              <a:rPr lang="en-US">
                <a:solidFill>
                  <a:srgbClr val="003366"/>
                </a:solidFill>
              </a:rPr>
              <a:pPr eaLnBrk="1" hangingPunct="1"/>
              <a:t>47</a:t>
            </a:fld>
            <a:endParaRPr lang="en-US">
              <a:solidFill>
                <a:srgbClr val="003366"/>
              </a:solidFill>
            </a:endParaRPr>
          </a:p>
        </p:txBody>
      </p:sp>
      <p:sp>
        <p:nvSpPr>
          <p:cNvPr id="50180" name="Rectangle 2"/>
          <p:cNvSpPr>
            <a:spLocks noGrp="1" noChangeArrowheads="1"/>
          </p:cNvSpPr>
          <p:nvPr>
            <p:ph type="title"/>
          </p:nvPr>
        </p:nvSpPr>
        <p:spPr/>
        <p:txBody>
          <a:bodyPr/>
          <a:lstStyle/>
          <a:p>
            <a:pPr eaLnBrk="1" hangingPunct="1"/>
            <a:r>
              <a:rPr lang="es-ES" smtClean="0"/>
              <a:t>Ejercicios de Repaso</a:t>
            </a:r>
          </a:p>
        </p:txBody>
      </p:sp>
      <p:sp>
        <p:nvSpPr>
          <p:cNvPr id="50181" name="Rectangle 3"/>
          <p:cNvSpPr>
            <a:spLocks noGrp="1" noChangeArrowheads="1"/>
          </p:cNvSpPr>
          <p:nvPr>
            <p:ph type="body" idx="1"/>
          </p:nvPr>
        </p:nvSpPr>
        <p:spPr/>
        <p:txBody>
          <a:bodyPr/>
          <a:lstStyle/>
          <a:p>
            <a:pPr eaLnBrk="1" hangingPunct="1"/>
            <a:r>
              <a:rPr lang="es-ES" smtClean="0"/>
              <a:t>¿Cuándo dos botes motorizados se encuentran proa a proa, cual de los botes tiene que mantenerse fuera del camino del otro?</a:t>
            </a:r>
          </a:p>
          <a:p>
            <a:pPr lvl="1" eaLnBrk="1" hangingPunct="1"/>
            <a:r>
              <a:rPr lang="es-ES" smtClean="0"/>
              <a:t>El bote más cercano al viento.</a:t>
            </a:r>
          </a:p>
          <a:p>
            <a:pPr lvl="1" eaLnBrk="1" hangingPunct="1"/>
            <a:r>
              <a:rPr lang="es-ES" smtClean="0"/>
              <a:t>Ambos botes tienen que ceder el paso.</a:t>
            </a:r>
          </a:p>
          <a:p>
            <a:pPr lvl="1" eaLnBrk="1" hangingPunct="1"/>
            <a:r>
              <a:rPr lang="es-ES" smtClean="0"/>
              <a:t>El bote más cercano al rumbo del norte.</a:t>
            </a:r>
          </a:p>
          <a:p>
            <a:pPr lvl="1" eaLnBrk="1" hangingPunct="1"/>
            <a:r>
              <a:rPr lang="es-ES" smtClean="0"/>
              <a:t>El último bote a sonar su señal de maniobra.</a:t>
            </a:r>
          </a:p>
        </p:txBody>
      </p:sp>
      <p:sp>
        <p:nvSpPr>
          <p:cNvPr id="50182"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50183" name="Oval 5"/>
          <p:cNvSpPr>
            <a:spLocks noChangeArrowheads="1"/>
          </p:cNvSpPr>
          <p:nvPr/>
        </p:nvSpPr>
        <p:spPr bwMode="auto">
          <a:xfrm>
            <a:off x="838200" y="37782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0184" name="Oval 6"/>
          <p:cNvSpPr>
            <a:spLocks noChangeArrowheads="1"/>
          </p:cNvSpPr>
          <p:nvPr/>
        </p:nvSpPr>
        <p:spPr bwMode="auto">
          <a:xfrm>
            <a:off x="838200" y="42830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0185" name="Oval 7"/>
          <p:cNvSpPr>
            <a:spLocks noChangeArrowheads="1"/>
          </p:cNvSpPr>
          <p:nvPr/>
        </p:nvSpPr>
        <p:spPr bwMode="auto">
          <a:xfrm>
            <a:off x="838200" y="47894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0186" name="Oval 8"/>
          <p:cNvSpPr>
            <a:spLocks noChangeArrowheads="1"/>
          </p:cNvSpPr>
          <p:nvPr/>
        </p:nvSpPr>
        <p:spPr bwMode="auto">
          <a:xfrm>
            <a:off x="838200" y="52959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0361" name="Rectangle 9"/>
          <p:cNvSpPr>
            <a:spLocks noChangeArrowheads="1"/>
          </p:cNvSpPr>
          <p:nvPr/>
        </p:nvSpPr>
        <p:spPr bwMode="auto">
          <a:xfrm>
            <a:off x="704850" y="4130675"/>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0E2248-DF43-4410-AD0E-F396EB5AEBE4}" type="slidenum">
              <a:rPr lang="en-US">
                <a:solidFill>
                  <a:srgbClr val="003366"/>
                </a:solidFill>
              </a:rPr>
              <a:pPr eaLnBrk="1" hangingPunct="1"/>
              <a:t>48</a:t>
            </a:fld>
            <a:endParaRPr lang="en-US">
              <a:solidFill>
                <a:srgbClr val="003366"/>
              </a:solidFill>
            </a:endParaRPr>
          </a:p>
        </p:txBody>
      </p:sp>
      <p:sp>
        <p:nvSpPr>
          <p:cNvPr id="51204" name="Rectangle 2"/>
          <p:cNvSpPr>
            <a:spLocks noGrp="1" noChangeArrowheads="1"/>
          </p:cNvSpPr>
          <p:nvPr>
            <p:ph type="title"/>
          </p:nvPr>
        </p:nvSpPr>
        <p:spPr/>
        <p:txBody>
          <a:bodyPr/>
          <a:lstStyle/>
          <a:p>
            <a:pPr eaLnBrk="1" hangingPunct="1"/>
            <a:r>
              <a:rPr lang="es-ES" smtClean="0"/>
              <a:t>Ejercicios de Repaso</a:t>
            </a:r>
          </a:p>
        </p:txBody>
      </p:sp>
      <p:sp>
        <p:nvSpPr>
          <p:cNvPr id="51205" name="Rectangle 3"/>
          <p:cNvSpPr>
            <a:spLocks noGrp="1" noChangeArrowheads="1"/>
          </p:cNvSpPr>
          <p:nvPr>
            <p:ph type="body" idx="1"/>
          </p:nvPr>
        </p:nvSpPr>
        <p:spPr/>
        <p:txBody>
          <a:bodyPr/>
          <a:lstStyle/>
          <a:p>
            <a:pPr eaLnBrk="1" hangingPunct="1">
              <a:lnSpc>
                <a:spcPct val="90000"/>
              </a:lnSpc>
            </a:pPr>
            <a:r>
              <a:rPr lang="es-ES" smtClean="0"/>
              <a:t>En los E.U. el Sistema de Ayudas a la Navegación, señales de navegación encendidas que muestran el lado de babor de un canal, cuando están volviendo del mar tienen:</a:t>
            </a:r>
          </a:p>
          <a:p>
            <a:pPr eaLnBrk="1" hangingPunct="1">
              <a:lnSpc>
                <a:spcPct val="90000"/>
              </a:lnSpc>
              <a:buFontTx/>
              <a:buNone/>
            </a:pPr>
            <a:r>
              <a:rPr lang="es-ES" smtClean="0"/>
              <a:t>       </a:t>
            </a:r>
            <a:r>
              <a:rPr lang="es-ES" sz="2800" b="0" smtClean="0"/>
              <a:t>luces verdes</a:t>
            </a:r>
          </a:p>
          <a:p>
            <a:pPr lvl="1" eaLnBrk="1" hangingPunct="1">
              <a:lnSpc>
                <a:spcPct val="90000"/>
              </a:lnSpc>
            </a:pPr>
            <a:r>
              <a:rPr lang="es-ES" smtClean="0"/>
              <a:t>luces amarillas</a:t>
            </a:r>
          </a:p>
          <a:p>
            <a:pPr lvl="1" eaLnBrk="1" hangingPunct="1">
              <a:lnSpc>
                <a:spcPct val="90000"/>
              </a:lnSpc>
            </a:pPr>
            <a:r>
              <a:rPr lang="es-ES" smtClean="0"/>
              <a:t>luces rojas</a:t>
            </a:r>
          </a:p>
          <a:p>
            <a:pPr lvl="1" eaLnBrk="1" hangingPunct="1">
              <a:lnSpc>
                <a:spcPct val="90000"/>
              </a:lnSpc>
            </a:pPr>
            <a:r>
              <a:rPr lang="es-ES" smtClean="0"/>
              <a:t>luces blancas</a:t>
            </a:r>
          </a:p>
        </p:txBody>
      </p:sp>
      <p:sp>
        <p:nvSpPr>
          <p:cNvPr id="51206"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3</a:t>
            </a:r>
            <a:endParaRPr lang="en-US"/>
          </a:p>
        </p:txBody>
      </p:sp>
      <p:sp>
        <p:nvSpPr>
          <p:cNvPr id="51207" name="Oval 5"/>
          <p:cNvSpPr>
            <a:spLocks noChangeArrowheads="1"/>
          </p:cNvSpPr>
          <p:nvPr/>
        </p:nvSpPr>
        <p:spPr bwMode="auto">
          <a:xfrm>
            <a:off x="838200" y="39798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1208" name="Oval 6"/>
          <p:cNvSpPr>
            <a:spLocks noChangeArrowheads="1"/>
          </p:cNvSpPr>
          <p:nvPr/>
        </p:nvSpPr>
        <p:spPr bwMode="auto">
          <a:xfrm>
            <a:off x="838200" y="44529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1209" name="Oval 7"/>
          <p:cNvSpPr>
            <a:spLocks noChangeArrowheads="1"/>
          </p:cNvSpPr>
          <p:nvPr/>
        </p:nvSpPr>
        <p:spPr bwMode="auto">
          <a:xfrm>
            <a:off x="838200" y="49260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1210" name="Oval 8"/>
          <p:cNvSpPr>
            <a:spLocks noChangeArrowheads="1"/>
          </p:cNvSpPr>
          <p:nvPr/>
        </p:nvSpPr>
        <p:spPr bwMode="auto">
          <a:xfrm>
            <a:off x="838200" y="54006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1385" name="Rectangle 9"/>
          <p:cNvSpPr>
            <a:spLocks noChangeArrowheads="1"/>
          </p:cNvSpPr>
          <p:nvPr/>
        </p:nvSpPr>
        <p:spPr bwMode="auto">
          <a:xfrm>
            <a:off x="704850" y="3810000"/>
            <a:ext cx="38671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B15499-3EDC-4D36-98E2-A5DB35960FC4}" type="slidenum">
              <a:rPr lang="en-US">
                <a:solidFill>
                  <a:srgbClr val="003366"/>
                </a:solidFill>
              </a:rPr>
              <a:pPr eaLnBrk="1" hangingPunct="1"/>
              <a:t>49</a:t>
            </a:fld>
            <a:endParaRPr lang="en-US">
              <a:solidFill>
                <a:srgbClr val="003366"/>
              </a:solidFill>
            </a:endParaRPr>
          </a:p>
        </p:txBody>
      </p:sp>
      <p:sp>
        <p:nvSpPr>
          <p:cNvPr id="52228" name="Rectangle 2"/>
          <p:cNvSpPr>
            <a:spLocks noGrp="1" noChangeArrowheads="1"/>
          </p:cNvSpPr>
          <p:nvPr>
            <p:ph type="title"/>
          </p:nvPr>
        </p:nvSpPr>
        <p:spPr/>
        <p:txBody>
          <a:bodyPr/>
          <a:lstStyle/>
          <a:p>
            <a:pPr eaLnBrk="1" hangingPunct="1"/>
            <a:r>
              <a:rPr lang="es-ES" smtClean="0"/>
              <a:t>Ejercicios de Repaso</a:t>
            </a:r>
          </a:p>
        </p:txBody>
      </p:sp>
      <p:sp>
        <p:nvSpPr>
          <p:cNvPr id="52229" name="Rectangle 3"/>
          <p:cNvSpPr>
            <a:spLocks noGrp="1" noChangeArrowheads="1"/>
          </p:cNvSpPr>
          <p:nvPr>
            <p:ph type="body" idx="1"/>
          </p:nvPr>
        </p:nvSpPr>
        <p:spPr/>
        <p:txBody>
          <a:bodyPr/>
          <a:lstStyle/>
          <a:p>
            <a:pPr marL="282575" indent="-282575" eaLnBrk="1" hangingPunct="1">
              <a:lnSpc>
                <a:spcPct val="90000"/>
              </a:lnSpc>
            </a:pPr>
            <a:r>
              <a:rPr lang="es-ES" sz="2800" smtClean="0"/>
              <a:t>Usted esta volviendo del mar y desea permanecer seguro en el canal principal. ¿ En qué lado de su bote usted mantendría el marcador horizontal de bandas roja y verde, si la banda superior es roja?</a:t>
            </a:r>
          </a:p>
          <a:p>
            <a:pPr lvl="1" eaLnBrk="1" hangingPunct="1">
              <a:lnSpc>
                <a:spcPct val="90000"/>
              </a:lnSpc>
            </a:pPr>
            <a:endParaRPr lang="es-ES" sz="2400" smtClean="0"/>
          </a:p>
          <a:p>
            <a:pPr lvl="1" eaLnBrk="1" hangingPunct="1">
              <a:lnSpc>
                <a:spcPct val="90000"/>
              </a:lnSpc>
            </a:pPr>
            <a:r>
              <a:rPr lang="es-ES" sz="2400" smtClean="0"/>
              <a:t>Cualquiera de los dos lados sería apropiado </a:t>
            </a:r>
          </a:p>
          <a:p>
            <a:pPr lvl="1" eaLnBrk="1" hangingPunct="1">
              <a:lnSpc>
                <a:spcPct val="90000"/>
              </a:lnSpc>
            </a:pPr>
            <a:r>
              <a:rPr lang="es-ES" sz="2400" smtClean="0"/>
              <a:t>A babor</a:t>
            </a:r>
          </a:p>
          <a:p>
            <a:pPr lvl="1" eaLnBrk="1" hangingPunct="1">
              <a:lnSpc>
                <a:spcPct val="90000"/>
              </a:lnSpc>
            </a:pPr>
            <a:r>
              <a:rPr lang="es-ES" sz="2400" smtClean="0"/>
              <a:t>Usted desea parar y dar la vuelta (usted está en una zona de exclusión).</a:t>
            </a:r>
          </a:p>
          <a:p>
            <a:pPr lvl="1" eaLnBrk="1" hangingPunct="1">
              <a:lnSpc>
                <a:spcPct val="90000"/>
              </a:lnSpc>
            </a:pPr>
            <a:r>
              <a:rPr lang="es-ES" sz="2400" smtClean="0"/>
              <a:t>Estribor</a:t>
            </a:r>
          </a:p>
        </p:txBody>
      </p:sp>
      <p:sp>
        <p:nvSpPr>
          <p:cNvPr id="52230"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4</a:t>
            </a:r>
            <a:endParaRPr lang="en-US"/>
          </a:p>
        </p:txBody>
      </p:sp>
      <p:sp>
        <p:nvSpPr>
          <p:cNvPr id="52231" name="Oval 5"/>
          <p:cNvSpPr>
            <a:spLocks noChangeArrowheads="1"/>
          </p:cNvSpPr>
          <p:nvPr/>
        </p:nvSpPr>
        <p:spPr bwMode="auto">
          <a:xfrm>
            <a:off x="838200" y="40354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2232" name="Oval 6"/>
          <p:cNvSpPr>
            <a:spLocks noChangeArrowheads="1"/>
          </p:cNvSpPr>
          <p:nvPr/>
        </p:nvSpPr>
        <p:spPr bwMode="auto">
          <a:xfrm>
            <a:off x="838200" y="44529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2233" name="Oval 7"/>
          <p:cNvSpPr>
            <a:spLocks noChangeArrowheads="1"/>
          </p:cNvSpPr>
          <p:nvPr/>
        </p:nvSpPr>
        <p:spPr bwMode="auto">
          <a:xfrm>
            <a:off x="838200" y="48688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2234" name="Oval 8"/>
          <p:cNvSpPr>
            <a:spLocks noChangeArrowheads="1"/>
          </p:cNvSpPr>
          <p:nvPr/>
        </p:nvSpPr>
        <p:spPr bwMode="auto">
          <a:xfrm>
            <a:off x="838200" y="55848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2409" name="Rectangle 9"/>
          <p:cNvSpPr>
            <a:spLocks noChangeArrowheads="1"/>
          </p:cNvSpPr>
          <p:nvPr/>
        </p:nvSpPr>
        <p:spPr bwMode="auto">
          <a:xfrm>
            <a:off x="704850" y="5434013"/>
            <a:ext cx="38671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83076F-461E-402B-B399-89DF5B365043}" type="slidenum">
              <a:rPr lang="en-US">
                <a:solidFill>
                  <a:srgbClr val="003366"/>
                </a:solidFill>
              </a:rPr>
              <a:pPr eaLnBrk="1" hangingPunct="1"/>
              <a:t>5</a:t>
            </a:fld>
            <a:endParaRPr lang="en-US">
              <a:solidFill>
                <a:srgbClr val="003366"/>
              </a:solidFill>
            </a:endParaRPr>
          </a:p>
        </p:txBody>
      </p:sp>
      <p:sp>
        <p:nvSpPr>
          <p:cNvPr id="7172" name="Rectangle 2"/>
          <p:cNvSpPr>
            <a:spLocks noGrp="1" noChangeArrowheads="1"/>
          </p:cNvSpPr>
          <p:nvPr>
            <p:ph type="title"/>
          </p:nvPr>
        </p:nvSpPr>
        <p:spPr>
          <a:xfrm>
            <a:off x="457200" y="274638"/>
            <a:ext cx="8534400" cy="1143000"/>
          </a:xfrm>
        </p:spPr>
        <p:txBody>
          <a:bodyPr/>
          <a:lstStyle/>
          <a:p>
            <a:pPr eaLnBrk="1" hangingPunct="1"/>
            <a:r>
              <a:rPr lang="es-ES" smtClean="0"/>
              <a:t>   Encontrándose de Frente  </a:t>
            </a:r>
          </a:p>
        </p:txBody>
      </p:sp>
      <p:grpSp>
        <p:nvGrpSpPr>
          <p:cNvPr id="2" name="Group 3"/>
          <p:cNvGrpSpPr>
            <a:grpSpLocks/>
          </p:cNvGrpSpPr>
          <p:nvPr/>
        </p:nvGrpSpPr>
        <p:grpSpPr bwMode="auto">
          <a:xfrm>
            <a:off x="227013" y="2286000"/>
            <a:ext cx="4700587" cy="2290763"/>
            <a:chOff x="143" y="1440"/>
            <a:chExt cx="2961" cy="1443"/>
          </a:xfrm>
        </p:grpSpPr>
        <p:pic>
          <p:nvPicPr>
            <p:cNvPr id="7180" name="Picture 4" descr="head on meet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 y="1440"/>
              <a:ext cx="2706" cy="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 Box 5"/>
            <p:cNvSpPr txBox="1">
              <a:spLocks noChangeArrowheads="1"/>
            </p:cNvSpPr>
            <p:nvPr/>
          </p:nvSpPr>
          <p:spPr bwMode="auto">
            <a:xfrm>
              <a:off x="1996" y="1440"/>
              <a:ext cx="1108"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Motor</a:t>
              </a:r>
            </a:p>
            <a:p>
              <a:pPr algn="ctr" eaLnBrk="1" hangingPunct="1"/>
              <a:r>
                <a:rPr lang="es-ES" sz="2400" b="1"/>
                <a:t>Cede Paso</a:t>
              </a:r>
              <a:endParaRPr lang="en-US" sz="2400" b="1"/>
            </a:p>
            <a:p>
              <a:pPr algn="ctr" eaLnBrk="1" hangingPunct="1"/>
              <a:endParaRPr lang="es-ES" sz="2400" b="1"/>
            </a:p>
          </p:txBody>
        </p:sp>
        <p:sp>
          <p:nvSpPr>
            <p:cNvPr id="7182" name="Text Box 6"/>
            <p:cNvSpPr txBox="1">
              <a:spLocks noChangeArrowheads="1"/>
            </p:cNvSpPr>
            <p:nvPr/>
          </p:nvSpPr>
          <p:spPr bwMode="auto">
            <a:xfrm>
              <a:off x="143" y="2352"/>
              <a:ext cx="158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Motor</a:t>
              </a:r>
            </a:p>
            <a:p>
              <a:pPr algn="ctr" eaLnBrk="1" hangingPunct="1"/>
              <a:r>
                <a:rPr lang="es-ES" sz="2400" b="1"/>
                <a:t>   Cede Paso</a:t>
              </a:r>
              <a:endParaRPr lang="en-US" sz="2400" b="1"/>
            </a:p>
          </p:txBody>
        </p:sp>
      </p:grpSp>
      <p:grpSp>
        <p:nvGrpSpPr>
          <p:cNvPr id="3" name="Group 7"/>
          <p:cNvGrpSpPr>
            <a:grpSpLocks/>
          </p:cNvGrpSpPr>
          <p:nvPr/>
        </p:nvGrpSpPr>
        <p:grpSpPr bwMode="auto">
          <a:xfrm>
            <a:off x="4224338" y="3124200"/>
            <a:ext cx="4752975" cy="3257550"/>
            <a:chOff x="2661" y="1968"/>
            <a:chExt cx="2994" cy="2052"/>
          </a:xfrm>
        </p:grpSpPr>
        <p:pic>
          <p:nvPicPr>
            <p:cNvPr id="7177" name="Picture 8" descr="head on me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2075"/>
              <a:ext cx="2775"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9"/>
            <p:cNvSpPr txBox="1">
              <a:spLocks noChangeArrowheads="1"/>
            </p:cNvSpPr>
            <p:nvPr/>
          </p:nvSpPr>
          <p:spPr bwMode="auto">
            <a:xfrm>
              <a:off x="4487" y="1968"/>
              <a:ext cx="110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Motor</a:t>
              </a:r>
            </a:p>
            <a:p>
              <a:pPr algn="ctr" eaLnBrk="1" hangingPunct="1"/>
              <a:r>
                <a:rPr lang="es-ES" sz="2400" b="1"/>
                <a:t>Cede Paso</a:t>
              </a:r>
              <a:endParaRPr lang="en-US" sz="2400" b="1"/>
            </a:p>
          </p:txBody>
        </p:sp>
        <p:sp>
          <p:nvSpPr>
            <p:cNvPr id="7179" name="Text Box 10"/>
            <p:cNvSpPr txBox="1">
              <a:spLocks noChangeArrowheads="1"/>
            </p:cNvSpPr>
            <p:nvPr/>
          </p:nvSpPr>
          <p:spPr bwMode="auto">
            <a:xfrm>
              <a:off x="2661" y="3264"/>
              <a:ext cx="144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Vela</a:t>
              </a:r>
            </a:p>
            <a:p>
              <a:pPr algn="ctr" eaLnBrk="1" hangingPunct="1"/>
              <a:r>
                <a:rPr lang="es-ES" sz="2400" b="1"/>
                <a:t>Seguir Rumbo</a:t>
              </a:r>
              <a:endParaRPr lang="en-US" sz="2400" b="1"/>
            </a:p>
            <a:p>
              <a:pPr algn="ctr" eaLnBrk="1" hangingPunct="1"/>
              <a:endParaRPr lang="es-ES" sz="2400" b="1"/>
            </a:p>
          </p:txBody>
        </p:sp>
      </p:grpSp>
      <p:sp>
        <p:nvSpPr>
          <p:cNvPr id="7175" name="Oval 11"/>
          <p:cNvSpPr>
            <a:spLocks noChangeArrowheads="1"/>
          </p:cNvSpPr>
          <p:nvPr/>
        </p:nvSpPr>
        <p:spPr bwMode="auto">
          <a:xfrm>
            <a:off x="3876675" y="1905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7176" name="Oval 12"/>
          <p:cNvSpPr>
            <a:spLocks noChangeArrowheads="1"/>
          </p:cNvSpPr>
          <p:nvPr/>
        </p:nvSpPr>
        <p:spPr bwMode="auto">
          <a:xfrm>
            <a:off x="7848600" y="27336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4" name="Footer Placeholder 3"/>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4C6C28-E731-4B91-9AF2-EB8D29D530FA}" type="slidenum">
              <a:rPr lang="en-US">
                <a:solidFill>
                  <a:srgbClr val="003366"/>
                </a:solidFill>
              </a:rPr>
              <a:pPr eaLnBrk="1" hangingPunct="1"/>
              <a:t>50</a:t>
            </a:fld>
            <a:endParaRPr lang="en-US">
              <a:solidFill>
                <a:srgbClr val="003366"/>
              </a:solidFill>
            </a:endParaRPr>
          </a:p>
        </p:txBody>
      </p:sp>
      <p:sp>
        <p:nvSpPr>
          <p:cNvPr id="53252" name="Rectangle 2"/>
          <p:cNvSpPr>
            <a:spLocks noGrp="1" noChangeArrowheads="1"/>
          </p:cNvSpPr>
          <p:nvPr>
            <p:ph type="title"/>
          </p:nvPr>
        </p:nvSpPr>
        <p:spPr/>
        <p:txBody>
          <a:bodyPr/>
          <a:lstStyle/>
          <a:p>
            <a:pPr eaLnBrk="1" hangingPunct="1"/>
            <a:r>
              <a:rPr lang="es-ES" smtClean="0"/>
              <a:t>Ejercicios de Repaso</a:t>
            </a:r>
          </a:p>
        </p:txBody>
      </p:sp>
      <p:sp>
        <p:nvSpPr>
          <p:cNvPr id="53253" name="Rectangle 3"/>
          <p:cNvSpPr>
            <a:spLocks noGrp="1" noChangeArrowheads="1"/>
          </p:cNvSpPr>
          <p:nvPr>
            <p:ph type="body" idx="1"/>
          </p:nvPr>
        </p:nvSpPr>
        <p:spPr/>
        <p:txBody>
          <a:bodyPr/>
          <a:lstStyle/>
          <a:p>
            <a:pPr eaLnBrk="1" hangingPunct="1"/>
            <a:r>
              <a:rPr lang="es-ES" smtClean="0"/>
              <a:t>Un bote motorizado observando otra embarcación cruzando su curso desde su lado de estribor debe:</a:t>
            </a:r>
          </a:p>
          <a:p>
            <a:pPr lvl="1" eaLnBrk="1" hangingPunct="1"/>
            <a:endParaRPr lang="es-ES" smtClean="0"/>
          </a:p>
          <a:p>
            <a:pPr lvl="1" eaLnBrk="1" hangingPunct="1"/>
            <a:r>
              <a:rPr lang="es-ES" smtClean="0"/>
              <a:t>acelerar para pasarle a la otra embarcación.</a:t>
            </a:r>
          </a:p>
          <a:p>
            <a:pPr lvl="1" eaLnBrk="1" hangingPunct="1"/>
            <a:r>
              <a:rPr lang="es-ES" smtClean="0"/>
              <a:t>mantener rumbo y velocidad.</a:t>
            </a:r>
          </a:p>
          <a:p>
            <a:pPr lvl="1" eaLnBrk="1" hangingPunct="1"/>
            <a:r>
              <a:rPr lang="es-ES" smtClean="0"/>
              <a:t>tome medidas para mantenerse claro.</a:t>
            </a:r>
          </a:p>
          <a:p>
            <a:pPr lvl="1" eaLnBrk="1" hangingPunct="1"/>
            <a:r>
              <a:rPr lang="es-ES" smtClean="0"/>
              <a:t>señale cinco pitadas cortas con su silbato.</a:t>
            </a:r>
          </a:p>
        </p:txBody>
      </p:sp>
      <p:sp>
        <p:nvSpPr>
          <p:cNvPr id="53254"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5</a:t>
            </a:r>
            <a:endParaRPr lang="en-US"/>
          </a:p>
        </p:txBody>
      </p:sp>
      <p:sp>
        <p:nvSpPr>
          <p:cNvPr id="53255" name="Oval 5"/>
          <p:cNvSpPr>
            <a:spLocks noChangeArrowheads="1"/>
          </p:cNvSpPr>
          <p:nvPr/>
        </p:nvSpPr>
        <p:spPr bwMode="auto">
          <a:xfrm>
            <a:off x="838200" y="37988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3256" name="Oval 6"/>
          <p:cNvSpPr>
            <a:spLocks noChangeArrowheads="1"/>
          </p:cNvSpPr>
          <p:nvPr/>
        </p:nvSpPr>
        <p:spPr bwMode="auto">
          <a:xfrm>
            <a:off x="838200" y="43037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3257" name="Oval 7"/>
          <p:cNvSpPr>
            <a:spLocks noChangeArrowheads="1"/>
          </p:cNvSpPr>
          <p:nvPr/>
        </p:nvSpPr>
        <p:spPr bwMode="auto">
          <a:xfrm>
            <a:off x="838200" y="48101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3258" name="Oval 8"/>
          <p:cNvSpPr>
            <a:spLocks noChangeArrowheads="1"/>
          </p:cNvSpPr>
          <p:nvPr/>
        </p:nvSpPr>
        <p:spPr bwMode="auto">
          <a:xfrm>
            <a:off x="838200" y="53165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3433" name="Rectangle 9"/>
          <p:cNvSpPr>
            <a:spLocks noChangeArrowheads="1"/>
          </p:cNvSpPr>
          <p:nvPr/>
        </p:nvSpPr>
        <p:spPr bwMode="auto">
          <a:xfrm>
            <a:off x="704850" y="4656138"/>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3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A32DF4-68B2-4958-9281-045529C369D4}" type="slidenum">
              <a:rPr lang="en-US">
                <a:solidFill>
                  <a:srgbClr val="003366"/>
                </a:solidFill>
              </a:rPr>
              <a:pPr eaLnBrk="1" hangingPunct="1"/>
              <a:t>51</a:t>
            </a:fld>
            <a:endParaRPr lang="en-US">
              <a:solidFill>
                <a:srgbClr val="003366"/>
              </a:solidFill>
            </a:endParaRPr>
          </a:p>
        </p:txBody>
      </p:sp>
      <p:sp>
        <p:nvSpPr>
          <p:cNvPr id="54276" name="Rectangle 2"/>
          <p:cNvSpPr>
            <a:spLocks noGrp="1" noChangeArrowheads="1"/>
          </p:cNvSpPr>
          <p:nvPr>
            <p:ph type="title"/>
          </p:nvPr>
        </p:nvSpPr>
        <p:spPr/>
        <p:txBody>
          <a:bodyPr/>
          <a:lstStyle/>
          <a:p>
            <a:pPr eaLnBrk="1" hangingPunct="1"/>
            <a:r>
              <a:rPr lang="es-ES" smtClean="0"/>
              <a:t>Ejercicios de Repaso</a:t>
            </a:r>
          </a:p>
        </p:txBody>
      </p:sp>
      <p:sp>
        <p:nvSpPr>
          <p:cNvPr id="54277" name="Rectangle 3"/>
          <p:cNvSpPr>
            <a:spLocks noGrp="1" noChangeArrowheads="1"/>
          </p:cNvSpPr>
          <p:nvPr>
            <p:ph type="body" idx="1"/>
          </p:nvPr>
        </p:nvSpPr>
        <p:spPr/>
        <p:txBody>
          <a:bodyPr/>
          <a:lstStyle/>
          <a:p>
            <a:pPr marL="282575" indent="-282575" eaLnBrk="1" hangingPunct="1">
              <a:lnSpc>
                <a:spcPct val="90000"/>
              </a:lnSpc>
            </a:pPr>
            <a:r>
              <a:rPr lang="es-ES" sz="2800" smtClean="0"/>
              <a:t>Cuando se opera en un canal estrecho, debe mantener su embarcación:</a:t>
            </a:r>
          </a:p>
          <a:p>
            <a:pPr lvl="1" eaLnBrk="1" hangingPunct="1">
              <a:lnSpc>
                <a:spcPct val="90000"/>
              </a:lnSpc>
            </a:pPr>
            <a:endParaRPr lang="es-ES" sz="2400" smtClean="0"/>
          </a:p>
          <a:p>
            <a:pPr lvl="1" eaLnBrk="1" hangingPunct="1">
              <a:lnSpc>
                <a:spcPct val="90000"/>
              </a:lnSpc>
            </a:pPr>
            <a:r>
              <a:rPr lang="es-ES" sz="2000" smtClean="0"/>
              <a:t>tan cerca al límite exterior del canal que se encuentra a su lado de estribor como sea prudente y posible</a:t>
            </a:r>
            <a:r>
              <a:rPr lang="es-ES" sz="2400" smtClean="0"/>
              <a:t>.</a:t>
            </a:r>
          </a:p>
          <a:p>
            <a:pPr lvl="1" eaLnBrk="1" hangingPunct="1">
              <a:lnSpc>
                <a:spcPct val="90000"/>
              </a:lnSpc>
            </a:pPr>
            <a:r>
              <a:rPr lang="es-ES" sz="2400" smtClean="0"/>
              <a:t>tan cerca del centro del canal como sea prudente y posible.</a:t>
            </a:r>
          </a:p>
          <a:p>
            <a:pPr lvl="1" eaLnBrk="1" hangingPunct="1">
              <a:lnSpc>
                <a:spcPct val="90000"/>
              </a:lnSpc>
            </a:pPr>
            <a:r>
              <a:rPr lang="es-ES" sz="2000" smtClean="0"/>
              <a:t>tan cerca del límite exterior del canal que se encuentra a su lado de babor como sea prudente y posible.</a:t>
            </a:r>
          </a:p>
          <a:p>
            <a:pPr lvl="1" eaLnBrk="1" hangingPunct="1">
              <a:lnSpc>
                <a:spcPct val="90000"/>
              </a:lnSpc>
            </a:pPr>
            <a:endParaRPr lang="es-ES" sz="2000" smtClean="0"/>
          </a:p>
          <a:p>
            <a:pPr lvl="1" eaLnBrk="1" hangingPunct="1">
              <a:lnSpc>
                <a:spcPct val="90000"/>
              </a:lnSpc>
            </a:pPr>
            <a:r>
              <a:rPr lang="es-ES" sz="2000" smtClean="0"/>
              <a:t>con el viento y corriente en su popa para mejor control.</a:t>
            </a:r>
          </a:p>
        </p:txBody>
      </p:sp>
      <p:sp>
        <p:nvSpPr>
          <p:cNvPr id="54278"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6</a:t>
            </a:r>
            <a:endParaRPr lang="en-US"/>
          </a:p>
        </p:txBody>
      </p:sp>
      <p:sp>
        <p:nvSpPr>
          <p:cNvPr id="54279" name="Oval 5"/>
          <p:cNvSpPr>
            <a:spLocks noChangeArrowheads="1"/>
          </p:cNvSpPr>
          <p:nvPr/>
        </p:nvSpPr>
        <p:spPr bwMode="auto">
          <a:xfrm>
            <a:off x="838200" y="2895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4280" name="Oval 6"/>
          <p:cNvSpPr>
            <a:spLocks noChangeArrowheads="1"/>
          </p:cNvSpPr>
          <p:nvPr/>
        </p:nvSpPr>
        <p:spPr bwMode="auto">
          <a:xfrm>
            <a:off x="838200" y="36226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4281" name="Oval 7"/>
          <p:cNvSpPr>
            <a:spLocks noChangeArrowheads="1"/>
          </p:cNvSpPr>
          <p:nvPr/>
        </p:nvSpPr>
        <p:spPr bwMode="auto">
          <a:xfrm>
            <a:off x="838200" y="43513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4282" name="Oval 8"/>
          <p:cNvSpPr>
            <a:spLocks noChangeArrowheads="1"/>
          </p:cNvSpPr>
          <p:nvPr/>
        </p:nvSpPr>
        <p:spPr bwMode="auto">
          <a:xfrm>
            <a:off x="838200" y="5080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4457" name="Rectangle 9"/>
          <p:cNvSpPr>
            <a:spLocks noChangeArrowheads="1"/>
          </p:cNvSpPr>
          <p:nvPr/>
        </p:nvSpPr>
        <p:spPr bwMode="auto">
          <a:xfrm>
            <a:off x="704850" y="2719388"/>
            <a:ext cx="7905750" cy="885825"/>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8047E6F-72EB-417F-9800-26707C185A7F}" type="slidenum">
              <a:rPr lang="en-US">
                <a:solidFill>
                  <a:srgbClr val="003366"/>
                </a:solidFill>
              </a:rPr>
              <a:pPr eaLnBrk="1" hangingPunct="1"/>
              <a:t>52</a:t>
            </a:fld>
            <a:endParaRPr lang="en-US">
              <a:solidFill>
                <a:srgbClr val="003366"/>
              </a:solidFill>
            </a:endParaRPr>
          </a:p>
        </p:txBody>
      </p:sp>
      <p:sp>
        <p:nvSpPr>
          <p:cNvPr id="55300" name="Rectangle 2"/>
          <p:cNvSpPr>
            <a:spLocks noGrp="1" noChangeArrowheads="1"/>
          </p:cNvSpPr>
          <p:nvPr>
            <p:ph type="title"/>
          </p:nvPr>
        </p:nvSpPr>
        <p:spPr/>
        <p:txBody>
          <a:bodyPr/>
          <a:lstStyle/>
          <a:p>
            <a:pPr eaLnBrk="1" hangingPunct="1"/>
            <a:r>
              <a:rPr lang="es-ES" smtClean="0"/>
              <a:t>Ejercicios de Repaso</a:t>
            </a:r>
            <a:endParaRPr lang="en-US" smtClean="0"/>
          </a:p>
        </p:txBody>
      </p:sp>
      <p:sp>
        <p:nvSpPr>
          <p:cNvPr id="55301" name="Rectangle 3"/>
          <p:cNvSpPr>
            <a:spLocks noGrp="1" noChangeArrowheads="1"/>
          </p:cNvSpPr>
          <p:nvPr>
            <p:ph type="body" idx="1"/>
          </p:nvPr>
        </p:nvSpPr>
        <p:spPr/>
        <p:txBody>
          <a:bodyPr/>
          <a:lstStyle/>
          <a:p>
            <a:pPr eaLnBrk="1" hangingPunct="1">
              <a:lnSpc>
                <a:spcPct val="90000"/>
              </a:lnSpc>
            </a:pPr>
            <a:r>
              <a:rPr lang="es-ES" smtClean="0"/>
              <a:t>Usted esta pescando por pescado azul arrastrando un señuelo detrás de su bote moviéndose lentamente. De acuerdo a las reglas que tiene:</a:t>
            </a:r>
          </a:p>
          <a:p>
            <a:pPr lvl="1" eaLnBrk="1" hangingPunct="1">
              <a:lnSpc>
                <a:spcPct val="90000"/>
              </a:lnSpc>
            </a:pPr>
            <a:r>
              <a:rPr lang="es-ES" sz="2400" smtClean="0"/>
              <a:t>privilegios especiales, siempre que muestre las luces de una embarcación dedicada a la pesca.</a:t>
            </a:r>
          </a:p>
          <a:p>
            <a:pPr lvl="1" eaLnBrk="1" hangingPunct="1">
              <a:lnSpc>
                <a:spcPct val="90000"/>
              </a:lnSpc>
            </a:pPr>
            <a:r>
              <a:rPr lang="es-ES" sz="2400" smtClean="0"/>
              <a:t>prioridad de movimiento sobe todas las demás embarcaciones.</a:t>
            </a:r>
          </a:p>
          <a:p>
            <a:pPr lvl="1" eaLnBrk="1" hangingPunct="1">
              <a:lnSpc>
                <a:spcPct val="90000"/>
              </a:lnSpc>
            </a:pPr>
            <a:r>
              <a:rPr lang="es-ES" smtClean="0"/>
              <a:t>no hay derechos o privilegios especiales.</a:t>
            </a:r>
          </a:p>
          <a:p>
            <a:pPr lvl="1" eaLnBrk="1" hangingPunct="1">
              <a:lnSpc>
                <a:spcPct val="90000"/>
              </a:lnSpc>
            </a:pPr>
            <a:r>
              <a:rPr lang="es-ES" smtClean="0"/>
              <a:t>privilegios especiales, por que usted está restricto en la maniobrabilidad.</a:t>
            </a:r>
          </a:p>
        </p:txBody>
      </p:sp>
      <p:sp>
        <p:nvSpPr>
          <p:cNvPr id="55302"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7</a:t>
            </a:r>
            <a:endParaRPr lang="en-US"/>
          </a:p>
        </p:txBody>
      </p:sp>
      <p:sp>
        <p:nvSpPr>
          <p:cNvPr id="55303" name="Oval 5"/>
          <p:cNvSpPr>
            <a:spLocks noChangeArrowheads="1"/>
          </p:cNvSpPr>
          <p:nvPr/>
        </p:nvSpPr>
        <p:spPr bwMode="auto">
          <a:xfrm>
            <a:off x="838200" y="35623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5304" name="Oval 6"/>
          <p:cNvSpPr>
            <a:spLocks noChangeArrowheads="1"/>
          </p:cNvSpPr>
          <p:nvPr/>
        </p:nvSpPr>
        <p:spPr bwMode="auto">
          <a:xfrm>
            <a:off x="838200" y="43957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5305" name="Oval 7"/>
          <p:cNvSpPr>
            <a:spLocks noChangeArrowheads="1"/>
          </p:cNvSpPr>
          <p:nvPr/>
        </p:nvSpPr>
        <p:spPr bwMode="auto">
          <a:xfrm>
            <a:off x="838200" y="4902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5306" name="Oval 8"/>
          <p:cNvSpPr>
            <a:spLocks noChangeArrowheads="1"/>
          </p:cNvSpPr>
          <p:nvPr/>
        </p:nvSpPr>
        <p:spPr bwMode="auto">
          <a:xfrm>
            <a:off x="838200" y="54086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5481" name="Rectangle 9"/>
          <p:cNvSpPr>
            <a:spLocks noChangeArrowheads="1"/>
          </p:cNvSpPr>
          <p:nvPr/>
        </p:nvSpPr>
        <p:spPr bwMode="auto">
          <a:xfrm>
            <a:off x="704850" y="4768850"/>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4A9C51-7267-4408-AC62-12AA4E5C4006}" type="slidenum">
              <a:rPr lang="en-US">
                <a:solidFill>
                  <a:srgbClr val="003366"/>
                </a:solidFill>
              </a:rPr>
              <a:pPr eaLnBrk="1" hangingPunct="1"/>
              <a:t>53</a:t>
            </a:fld>
            <a:endParaRPr lang="en-US">
              <a:solidFill>
                <a:srgbClr val="003366"/>
              </a:solidFill>
            </a:endParaRPr>
          </a:p>
        </p:txBody>
      </p:sp>
      <p:sp>
        <p:nvSpPr>
          <p:cNvPr id="56324" name="Rectangle 2"/>
          <p:cNvSpPr>
            <a:spLocks noGrp="1" noChangeArrowheads="1"/>
          </p:cNvSpPr>
          <p:nvPr>
            <p:ph type="title"/>
          </p:nvPr>
        </p:nvSpPr>
        <p:spPr/>
        <p:txBody>
          <a:bodyPr/>
          <a:lstStyle/>
          <a:p>
            <a:pPr eaLnBrk="1" hangingPunct="1"/>
            <a:r>
              <a:rPr lang="es-ES" smtClean="0"/>
              <a:t>Ejercicios de Repaso</a:t>
            </a:r>
          </a:p>
        </p:txBody>
      </p:sp>
      <p:sp>
        <p:nvSpPr>
          <p:cNvPr id="56325" name="Rectangle 3"/>
          <p:cNvSpPr>
            <a:spLocks noGrp="1" noChangeArrowheads="1"/>
          </p:cNvSpPr>
          <p:nvPr>
            <p:ph type="body" idx="1"/>
          </p:nvPr>
        </p:nvSpPr>
        <p:spPr/>
        <p:txBody>
          <a:bodyPr/>
          <a:lstStyle/>
          <a:p>
            <a:pPr eaLnBrk="1" hangingPunct="1"/>
            <a:r>
              <a:rPr lang="es-ES" smtClean="0"/>
              <a:t>Un velero con las velas levantadas y operando usando el poder de un motor es un:</a:t>
            </a:r>
          </a:p>
          <a:p>
            <a:pPr lvl="1" eaLnBrk="1" hangingPunct="1"/>
            <a:r>
              <a:rPr lang="es-ES" sz="2400" smtClean="0"/>
              <a:t>embarcación sin comando </a:t>
            </a:r>
          </a:p>
          <a:p>
            <a:pPr lvl="1" eaLnBrk="1" hangingPunct="1"/>
            <a:r>
              <a:rPr lang="es-ES" sz="2400" smtClean="0"/>
              <a:t>embarcación restringida en su capacidad de maniobra </a:t>
            </a:r>
          </a:p>
          <a:p>
            <a:pPr lvl="1" eaLnBrk="1" hangingPunct="1"/>
            <a:r>
              <a:rPr lang="es-ES" sz="2400" smtClean="0"/>
              <a:t>embarcación rápida</a:t>
            </a:r>
          </a:p>
          <a:p>
            <a:pPr lvl="1" eaLnBrk="1" hangingPunct="1"/>
            <a:r>
              <a:rPr lang="es-ES" sz="2400" smtClean="0"/>
              <a:t>embarcacion motorizada</a:t>
            </a:r>
            <a:endParaRPr lang="es-ES" smtClean="0"/>
          </a:p>
        </p:txBody>
      </p:sp>
      <p:sp>
        <p:nvSpPr>
          <p:cNvPr id="56326"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8</a:t>
            </a:r>
            <a:endParaRPr lang="en-US"/>
          </a:p>
        </p:txBody>
      </p:sp>
      <p:sp>
        <p:nvSpPr>
          <p:cNvPr id="56327" name="Oval 5"/>
          <p:cNvSpPr>
            <a:spLocks noChangeArrowheads="1"/>
          </p:cNvSpPr>
          <p:nvPr/>
        </p:nvSpPr>
        <p:spPr bwMode="auto">
          <a:xfrm>
            <a:off x="838200" y="3295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6328" name="Oval 6"/>
          <p:cNvSpPr>
            <a:spLocks noChangeArrowheads="1"/>
          </p:cNvSpPr>
          <p:nvPr/>
        </p:nvSpPr>
        <p:spPr bwMode="auto">
          <a:xfrm>
            <a:off x="838200" y="3800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6329" name="Oval 7"/>
          <p:cNvSpPr>
            <a:spLocks noChangeArrowheads="1"/>
          </p:cNvSpPr>
          <p:nvPr/>
        </p:nvSpPr>
        <p:spPr bwMode="auto">
          <a:xfrm>
            <a:off x="838200" y="43068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6330" name="Oval 8"/>
          <p:cNvSpPr>
            <a:spLocks noChangeArrowheads="1"/>
          </p:cNvSpPr>
          <p:nvPr/>
        </p:nvSpPr>
        <p:spPr bwMode="auto">
          <a:xfrm>
            <a:off x="838200" y="48133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6505" name="Rectangle 9"/>
          <p:cNvSpPr>
            <a:spLocks noChangeArrowheads="1"/>
          </p:cNvSpPr>
          <p:nvPr/>
        </p:nvSpPr>
        <p:spPr bwMode="auto">
          <a:xfrm>
            <a:off x="704850" y="4648200"/>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t>i</a:t>
            </a:r>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744797-AF93-43B4-857B-89FA5B05E5B9}" type="slidenum">
              <a:rPr lang="en-US">
                <a:solidFill>
                  <a:srgbClr val="003366"/>
                </a:solidFill>
              </a:rPr>
              <a:pPr eaLnBrk="1" hangingPunct="1"/>
              <a:t>54</a:t>
            </a:fld>
            <a:endParaRPr lang="en-US">
              <a:solidFill>
                <a:srgbClr val="003366"/>
              </a:solidFill>
            </a:endParaRPr>
          </a:p>
        </p:txBody>
      </p:sp>
      <p:sp>
        <p:nvSpPr>
          <p:cNvPr id="57348" name="Rectangle 2"/>
          <p:cNvSpPr>
            <a:spLocks noGrp="1" noChangeArrowheads="1"/>
          </p:cNvSpPr>
          <p:nvPr>
            <p:ph type="title"/>
          </p:nvPr>
        </p:nvSpPr>
        <p:spPr/>
        <p:txBody>
          <a:bodyPr/>
          <a:lstStyle/>
          <a:p>
            <a:pPr eaLnBrk="1" hangingPunct="1"/>
            <a:r>
              <a:rPr lang="es-ES" smtClean="0"/>
              <a:t>Ejercicios de Repaso</a:t>
            </a:r>
          </a:p>
        </p:txBody>
      </p:sp>
      <p:sp>
        <p:nvSpPr>
          <p:cNvPr id="57349" name="Rectangle 3"/>
          <p:cNvSpPr>
            <a:spLocks noGrp="1" noChangeArrowheads="1"/>
          </p:cNvSpPr>
          <p:nvPr>
            <p:ph type="body" idx="1"/>
          </p:nvPr>
        </p:nvSpPr>
        <p:spPr/>
        <p:txBody>
          <a:bodyPr/>
          <a:lstStyle/>
          <a:p>
            <a:pPr eaLnBrk="1" hangingPunct="1"/>
            <a:r>
              <a:rPr lang="es-ES" smtClean="0"/>
              <a:t>Señales reguladoras con círculos de color naranja y letras negras indican:</a:t>
            </a:r>
          </a:p>
          <a:p>
            <a:pPr lvl="1" eaLnBrk="1" hangingPunct="1"/>
            <a:endParaRPr lang="es-ES" smtClean="0"/>
          </a:p>
          <a:p>
            <a:pPr lvl="1" eaLnBrk="1" hangingPunct="1"/>
            <a:r>
              <a:rPr lang="es-ES" sz="2400" smtClean="0"/>
              <a:t>zonas controladas</a:t>
            </a:r>
          </a:p>
          <a:p>
            <a:pPr lvl="1" eaLnBrk="1" hangingPunct="1"/>
            <a:r>
              <a:rPr lang="es-ES" sz="2400" smtClean="0"/>
              <a:t>zonas peligrosas</a:t>
            </a:r>
          </a:p>
          <a:p>
            <a:pPr lvl="1" eaLnBrk="1" hangingPunct="1"/>
            <a:r>
              <a:rPr lang="es-ES" sz="2400" smtClean="0"/>
              <a:t>zonas de exclusión donde los botes deben mantenerse fuera</a:t>
            </a:r>
          </a:p>
          <a:p>
            <a:pPr lvl="1" eaLnBrk="1" hangingPunct="1"/>
            <a:r>
              <a:rPr lang="es-ES" sz="2400" smtClean="0"/>
              <a:t>información general para el área</a:t>
            </a:r>
          </a:p>
        </p:txBody>
      </p:sp>
      <p:sp>
        <p:nvSpPr>
          <p:cNvPr id="57350"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9</a:t>
            </a:r>
            <a:endParaRPr lang="en-US"/>
          </a:p>
        </p:txBody>
      </p:sp>
      <p:sp>
        <p:nvSpPr>
          <p:cNvPr id="57351" name="Oval 5"/>
          <p:cNvSpPr>
            <a:spLocks noChangeArrowheads="1"/>
          </p:cNvSpPr>
          <p:nvPr/>
        </p:nvSpPr>
        <p:spPr bwMode="auto">
          <a:xfrm>
            <a:off x="838200" y="32956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7352" name="Oval 6"/>
          <p:cNvSpPr>
            <a:spLocks noChangeArrowheads="1"/>
          </p:cNvSpPr>
          <p:nvPr/>
        </p:nvSpPr>
        <p:spPr bwMode="auto">
          <a:xfrm>
            <a:off x="838200" y="38004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7353" name="Oval 7"/>
          <p:cNvSpPr>
            <a:spLocks noChangeArrowheads="1"/>
          </p:cNvSpPr>
          <p:nvPr/>
        </p:nvSpPr>
        <p:spPr bwMode="auto">
          <a:xfrm>
            <a:off x="838200" y="43068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7354" name="Oval 8"/>
          <p:cNvSpPr>
            <a:spLocks noChangeArrowheads="1"/>
          </p:cNvSpPr>
          <p:nvPr/>
        </p:nvSpPr>
        <p:spPr bwMode="auto">
          <a:xfrm>
            <a:off x="838200" y="48133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7529" name="Rectangle 9"/>
          <p:cNvSpPr>
            <a:spLocks noChangeArrowheads="1"/>
          </p:cNvSpPr>
          <p:nvPr/>
        </p:nvSpPr>
        <p:spPr bwMode="auto">
          <a:xfrm>
            <a:off x="704850" y="3124200"/>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CACF45-CC39-4303-8C28-B3587E6680C1}" type="slidenum">
              <a:rPr lang="en-US">
                <a:solidFill>
                  <a:srgbClr val="003366"/>
                </a:solidFill>
              </a:rPr>
              <a:pPr eaLnBrk="1" hangingPunct="1"/>
              <a:t>55</a:t>
            </a:fld>
            <a:endParaRPr lang="en-US">
              <a:solidFill>
                <a:srgbClr val="003366"/>
              </a:solidFill>
            </a:endParaRPr>
          </a:p>
        </p:txBody>
      </p:sp>
      <p:sp>
        <p:nvSpPr>
          <p:cNvPr id="58372" name="Rectangle 2"/>
          <p:cNvSpPr>
            <a:spLocks noGrp="1" noChangeArrowheads="1"/>
          </p:cNvSpPr>
          <p:nvPr>
            <p:ph type="title"/>
          </p:nvPr>
        </p:nvSpPr>
        <p:spPr/>
        <p:txBody>
          <a:bodyPr/>
          <a:lstStyle/>
          <a:p>
            <a:pPr eaLnBrk="1" hangingPunct="1"/>
            <a:r>
              <a:rPr lang="es-ES" smtClean="0"/>
              <a:t>Ejercicios de Repaso</a:t>
            </a:r>
          </a:p>
        </p:txBody>
      </p:sp>
      <p:sp>
        <p:nvSpPr>
          <p:cNvPr id="58373" name="Rectangle 3"/>
          <p:cNvSpPr>
            <a:spLocks noGrp="1" noChangeArrowheads="1"/>
          </p:cNvSpPr>
          <p:nvPr>
            <p:ph type="body" idx="1"/>
          </p:nvPr>
        </p:nvSpPr>
        <p:spPr/>
        <p:txBody>
          <a:bodyPr/>
          <a:lstStyle/>
          <a:p>
            <a:pPr eaLnBrk="1" hangingPunct="1">
              <a:lnSpc>
                <a:spcPct val="90000"/>
              </a:lnSpc>
            </a:pPr>
            <a:r>
              <a:rPr lang="es-ES" smtClean="0"/>
              <a:t>Si usted ve dos luces de tope blancas en línea vertical, usted debe estar preparado para tomar medidas, porque se va a encontrar un(a):</a:t>
            </a:r>
          </a:p>
          <a:p>
            <a:pPr lvl="1" eaLnBrk="1" hangingPunct="1">
              <a:lnSpc>
                <a:spcPct val="90000"/>
              </a:lnSpc>
            </a:pPr>
            <a:endParaRPr lang="es-ES" smtClean="0"/>
          </a:p>
          <a:p>
            <a:pPr lvl="1" eaLnBrk="1" hangingPunct="1">
              <a:lnSpc>
                <a:spcPct val="90000"/>
              </a:lnSpc>
            </a:pPr>
            <a:r>
              <a:rPr lang="es-ES" smtClean="0"/>
              <a:t>submarino emergido</a:t>
            </a:r>
          </a:p>
          <a:p>
            <a:pPr lvl="1" eaLnBrk="1" hangingPunct="1">
              <a:lnSpc>
                <a:spcPct val="90000"/>
              </a:lnSpc>
            </a:pPr>
            <a:r>
              <a:rPr lang="es-ES" smtClean="0"/>
              <a:t>gran pescador deportivo</a:t>
            </a:r>
          </a:p>
          <a:p>
            <a:pPr lvl="1" eaLnBrk="1" hangingPunct="1">
              <a:lnSpc>
                <a:spcPct val="90000"/>
              </a:lnSpc>
            </a:pPr>
            <a:r>
              <a:rPr lang="es-ES" sz="2400" smtClean="0"/>
              <a:t>embarcación remolcando o empujando por delante</a:t>
            </a:r>
          </a:p>
          <a:p>
            <a:pPr lvl="1" eaLnBrk="1" hangingPunct="1">
              <a:lnSpc>
                <a:spcPct val="90000"/>
              </a:lnSpc>
            </a:pPr>
            <a:r>
              <a:rPr lang="es-ES" smtClean="0"/>
              <a:t>regata nocturna de veleros</a:t>
            </a:r>
          </a:p>
        </p:txBody>
      </p:sp>
      <p:sp>
        <p:nvSpPr>
          <p:cNvPr id="58374"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10</a:t>
            </a:r>
            <a:endParaRPr lang="en-US"/>
          </a:p>
        </p:txBody>
      </p:sp>
      <p:sp>
        <p:nvSpPr>
          <p:cNvPr id="58375" name="Oval 5"/>
          <p:cNvSpPr>
            <a:spLocks noChangeArrowheads="1"/>
          </p:cNvSpPr>
          <p:nvPr/>
        </p:nvSpPr>
        <p:spPr bwMode="auto">
          <a:xfrm>
            <a:off x="838200" y="39735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8376" name="Oval 6"/>
          <p:cNvSpPr>
            <a:spLocks noChangeArrowheads="1"/>
          </p:cNvSpPr>
          <p:nvPr/>
        </p:nvSpPr>
        <p:spPr bwMode="auto">
          <a:xfrm>
            <a:off x="838200" y="444976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8377" name="Oval 7"/>
          <p:cNvSpPr>
            <a:spLocks noChangeArrowheads="1"/>
          </p:cNvSpPr>
          <p:nvPr/>
        </p:nvSpPr>
        <p:spPr bwMode="auto">
          <a:xfrm>
            <a:off x="838200" y="4927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8378" name="Oval 8"/>
          <p:cNvSpPr>
            <a:spLocks noChangeArrowheads="1"/>
          </p:cNvSpPr>
          <p:nvPr/>
        </p:nvSpPr>
        <p:spPr bwMode="auto">
          <a:xfrm>
            <a:off x="838200" y="540543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8553" name="Rectangle 9"/>
          <p:cNvSpPr>
            <a:spLocks noChangeArrowheads="1"/>
          </p:cNvSpPr>
          <p:nvPr/>
        </p:nvSpPr>
        <p:spPr bwMode="auto">
          <a:xfrm>
            <a:off x="704850" y="4792663"/>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BAD2D7B-71C9-42DA-8F67-178EAD622652}" type="slidenum">
              <a:rPr lang="en-US">
                <a:solidFill>
                  <a:srgbClr val="003366"/>
                </a:solidFill>
              </a:rPr>
              <a:pPr eaLnBrk="1" hangingPunct="1"/>
              <a:t>56</a:t>
            </a:fld>
            <a:endParaRPr lang="en-US">
              <a:solidFill>
                <a:srgbClr val="003366"/>
              </a:solidFill>
            </a:endParaRPr>
          </a:p>
        </p:txBody>
      </p:sp>
      <p:sp>
        <p:nvSpPr>
          <p:cNvPr id="59396" name="Rectangle 2"/>
          <p:cNvSpPr>
            <a:spLocks noGrp="1" noChangeArrowheads="1"/>
          </p:cNvSpPr>
          <p:nvPr>
            <p:ph type="title"/>
          </p:nvPr>
        </p:nvSpPr>
        <p:spPr/>
        <p:txBody>
          <a:bodyPr/>
          <a:lstStyle/>
          <a:p>
            <a:pPr eaLnBrk="1" hangingPunct="1"/>
            <a:r>
              <a:rPr lang="es-ES" smtClean="0"/>
              <a:t>Ejercicios de Repaso</a:t>
            </a:r>
          </a:p>
        </p:txBody>
      </p:sp>
      <p:sp>
        <p:nvSpPr>
          <p:cNvPr id="59397" name="Rectangle 3"/>
          <p:cNvSpPr>
            <a:spLocks noGrp="1" noChangeArrowheads="1"/>
          </p:cNvSpPr>
          <p:nvPr>
            <p:ph type="body" idx="1"/>
          </p:nvPr>
        </p:nvSpPr>
        <p:spPr/>
        <p:txBody>
          <a:bodyPr/>
          <a:lstStyle/>
          <a:p>
            <a:pPr eaLnBrk="1" hangingPunct="1">
              <a:lnSpc>
                <a:spcPct val="90000"/>
              </a:lnSpc>
            </a:pPr>
            <a:r>
              <a:rPr lang="es-ES" smtClean="0"/>
              <a:t>La señal utilizada cuando usted no entiende la intención de los otros navegantes es:</a:t>
            </a:r>
          </a:p>
          <a:p>
            <a:pPr lvl="1" eaLnBrk="1" hangingPunct="1">
              <a:lnSpc>
                <a:spcPct val="90000"/>
              </a:lnSpc>
            </a:pPr>
            <a:endParaRPr lang="es-ES" smtClean="0"/>
          </a:p>
          <a:p>
            <a:pPr lvl="1" eaLnBrk="1" hangingPunct="1">
              <a:lnSpc>
                <a:spcPct val="90000"/>
              </a:lnSpc>
            </a:pPr>
            <a:r>
              <a:rPr lang="es-ES" smtClean="0"/>
              <a:t>1 pitido corto con el pito.</a:t>
            </a:r>
          </a:p>
          <a:p>
            <a:pPr lvl="1" eaLnBrk="1" hangingPunct="1">
              <a:lnSpc>
                <a:spcPct val="90000"/>
              </a:lnSpc>
            </a:pPr>
            <a:r>
              <a:rPr lang="es-ES" smtClean="0"/>
              <a:t>5  o más pitidos cortos y rápidos con el pito.</a:t>
            </a:r>
          </a:p>
          <a:p>
            <a:pPr lvl="1" eaLnBrk="1" hangingPunct="1">
              <a:lnSpc>
                <a:spcPct val="90000"/>
              </a:lnSpc>
            </a:pPr>
            <a:endParaRPr lang="es-ES" smtClean="0"/>
          </a:p>
          <a:p>
            <a:pPr lvl="1" eaLnBrk="1" hangingPunct="1">
              <a:lnSpc>
                <a:spcPct val="90000"/>
              </a:lnSpc>
            </a:pPr>
            <a:r>
              <a:rPr lang="es-ES" smtClean="0"/>
              <a:t>gritando “peligro” lo más alto posible.</a:t>
            </a:r>
          </a:p>
          <a:p>
            <a:pPr lvl="1" eaLnBrk="1" hangingPunct="1">
              <a:lnSpc>
                <a:spcPct val="90000"/>
              </a:lnSpc>
            </a:pPr>
            <a:r>
              <a:rPr lang="es-ES" smtClean="0"/>
              <a:t>agitación de los brazos rápida y constante.</a:t>
            </a:r>
          </a:p>
        </p:txBody>
      </p:sp>
      <p:sp>
        <p:nvSpPr>
          <p:cNvPr id="59398"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11</a:t>
            </a:r>
            <a:endParaRPr lang="en-US"/>
          </a:p>
        </p:txBody>
      </p:sp>
      <p:sp>
        <p:nvSpPr>
          <p:cNvPr id="59399" name="Oval 5"/>
          <p:cNvSpPr>
            <a:spLocks noChangeArrowheads="1"/>
          </p:cNvSpPr>
          <p:nvPr/>
        </p:nvSpPr>
        <p:spPr bwMode="auto">
          <a:xfrm>
            <a:off x="838200" y="35575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59400" name="Oval 6"/>
          <p:cNvSpPr>
            <a:spLocks noChangeArrowheads="1"/>
          </p:cNvSpPr>
          <p:nvPr/>
        </p:nvSpPr>
        <p:spPr bwMode="auto">
          <a:xfrm>
            <a:off x="838200" y="40068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59401" name="Oval 7"/>
          <p:cNvSpPr>
            <a:spLocks noChangeArrowheads="1"/>
          </p:cNvSpPr>
          <p:nvPr/>
        </p:nvSpPr>
        <p:spPr bwMode="auto">
          <a:xfrm>
            <a:off x="838200" y="48656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59402" name="Oval 8"/>
          <p:cNvSpPr>
            <a:spLocks noChangeArrowheads="1"/>
          </p:cNvSpPr>
          <p:nvPr/>
        </p:nvSpPr>
        <p:spPr bwMode="auto">
          <a:xfrm>
            <a:off x="838200" y="5348288"/>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09577" name="Rectangle 9"/>
          <p:cNvSpPr>
            <a:spLocks noChangeArrowheads="1"/>
          </p:cNvSpPr>
          <p:nvPr/>
        </p:nvSpPr>
        <p:spPr bwMode="auto">
          <a:xfrm>
            <a:off x="704850" y="3922713"/>
            <a:ext cx="7829550" cy="954087"/>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2016AE-3402-4F7A-91AA-8F1B813278D2}" type="slidenum">
              <a:rPr lang="en-US">
                <a:solidFill>
                  <a:srgbClr val="003366"/>
                </a:solidFill>
              </a:rPr>
              <a:pPr eaLnBrk="1" hangingPunct="1"/>
              <a:t>57</a:t>
            </a:fld>
            <a:endParaRPr lang="en-US">
              <a:solidFill>
                <a:srgbClr val="003366"/>
              </a:solidFill>
            </a:endParaRPr>
          </a:p>
        </p:txBody>
      </p:sp>
      <p:sp>
        <p:nvSpPr>
          <p:cNvPr id="60420" name="Rectangle 2"/>
          <p:cNvSpPr>
            <a:spLocks noGrp="1" noChangeArrowheads="1"/>
          </p:cNvSpPr>
          <p:nvPr>
            <p:ph type="title"/>
          </p:nvPr>
        </p:nvSpPr>
        <p:spPr/>
        <p:txBody>
          <a:bodyPr/>
          <a:lstStyle/>
          <a:p>
            <a:pPr eaLnBrk="1" hangingPunct="1"/>
            <a:r>
              <a:rPr lang="es-ES" smtClean="0"/>
              <a:t>Ejercicios de Repaso</a:t>
            </a:r>
          </a:p>
        </p:txBody>
      </p:sp>
      <p:sp>
        <p:nvSpPr>
          <p:cNvPr id="60421" name="Rectangle 3"/>
          <p:cNvSpPr>
            <a:spLocks noGrp="1" noChangeArrowheads="1"/>
          </p:cNvSpPr>
          <p:nvPr>
            <p:ph type="body" idx="1"/>
          </p:nvPr>
        </p:nvSpPr>
        <p:spPr/>
        <p:txBody>
          <a:bodyPr/>
          <a:lstStyle/>
          <a:p>
            <a:pPr eaLnBrk="1" hangingPunct="1">
              <a:lnSpc>
                <a:spcPct val="90000"/>
              </a:lnSpc>
            </a:pPr>
            <a:r>
              <a:rPr lang="es-ES" smtClean="0"/>
              <a:t>Mientras se opera en una niebla espesa, usted oye una pitada larga cada 2 minutos. Usted procede lentamente y mira por un ____.</a:t>
            </a:r>
          </a:p>
          <a:p>
            <a:pPr lvl="1" eaLnBrk="1" hangingPunct="1">
              <a:lnSpc>
                <a:spcPct val="90000"/>
              </a:lnSpc>
            </a:pPr>
            <a:endParaRPr lang="es-ES" smtClean="0"/>
          </a:p>
          <a:p>
            <a:pPr lvl="1" eaLnBrk="1" hangingPunct="1">
              <a:lnSpc>
                <a:spcPct val="90000"/>
              </a:lnSpc>
            </a:pPr>
            <a:r>
              <a:rPr lang="es-ES" smtClean="0"/>
              <a:t>embarcación sin comando.</a:t>
            </a:r>
          </a:p>
          <a:p>
            <a:pPr lvl="1" eaLnBrk="1" hangingPunct="1">
              <a:lnSpc>
                <a:spcPct val="90000"/>
              </a:lnSpc>
            </a:pPr>
            <a:r>
              <a:rPr lang="es-ES" smtClean="0"/>
              <a:t>embarcación dedicada a pescar.</a:t>
            </a:r>
          </a:p>
          <a:p>
            <a:pPr lvl="1" eaLnBrk="1" hangingPunct="1">
              <a:lnSpc>
                <a:spcPct val="90000"/>
              </a:lnSpc>
            </a:pPr>
            <a:r>
              <a:rPr lang="es-ES" smtClean="0"/>
              <a:t>velero en marcha. </a:t>
            </a:r>
          </a:p>
          <a:p>
            <a:pPr lvl="1" eaLnBrk="1" hangingPunct="1">
              <a:lnSpc>
                <a:spcPct val="90000"/>
              </a:lnSpc>
            </a:pPr>
            <a:r>
              <a:rPr lang="es-ES" smtClean="0"/>
              <a:t>bote motorizado en marcha para dar paso.</a:t>
            </a:r>
          </a:p>
        </p:txBody>
      </p:sp>
      <p:sp>
        <p:nvSpPr>
          <p:cNvPr id="60422" name="Oval 4"/>
          <p:cNvSpPr>
            <a:spLocks noChangeArrowheads="1"/>
          </p:cNvSpPr>
          <p:nvPr/>
        </p:nvSpPr>
        <p:spPr bwMode="auto">
          <a:xfrm>
            <a:off x="447675" y="173355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12</a:t>
            </a:r>
            <a:endParaRPr lang="en-US"/>
          </a:p>
        </p:txBody>
      </p:sp>
      <p:sp>
        <p:nvSpPr>
          <p:cNvPr id="60423" name="Oval 5"/>
          <p:cNvSpPr>
            <a:spLocks noChangeArrowheads="1"/>
          </p:cNvSpPr>
          <p:nvPr/>
        </p:nvSpPr>
        <p:spPr bwMode="auto">
          <a:xfrm>
            <a:off x="838200" y="39655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a</a:t>
            </a:r>
            <a:endParaRPr lang="en-US"/>
          </a:p>
        </p:txBody>
      </p:sp>
      <p:sp>
        <p:nvSpPr>
          <p:cNvPr id="60424" name="Oval 6"/>
          <p:cNvSpPr>
            <a:spLocks noChangeArrowheads="1"/>
          </p:cNvSpPr>
          <p:nvPr/>
        </p:nvSpPr>
        <p:spPr bwMode="auto">
          <a:xfrm>
            <a:off x="838200" y="444182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b</a:t>
            </a:r>
            <a:endParaRPr lang="en-US"/>
          </a:p>
        </p:txBody>
      </p:sp>
      <p:sp>
        <p:nvSpPr>
          <p:cNvPr id="60425" name="Oval 7"/>
          <p:cNvSpPr>
            <a:spLocks noChangeArrowheads="1"/>
          </p:cNvSpPr>
          <p:nvPr/>
        </p:nvSpPr>
        <p:spPr bwMode="auto">
          <a:xfrm>
            <a:off x="838200" y="4918075"/>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c</a:t>
            </a:r>
            <a:endParaRPr lang="en-US"/>
          </a:p>
        </p:txBody>
      </p:sp>
      <p:sp>
        <p:nvSpPr>
          <p:cNvPr id="60426" name="Oval 8"/>
          <p:cNvSpPr>
            <a:spLocks noChangeArrowheads="1"/>
          </p:cNvSpPr>
          <p:nvPr/>
        </p:nvSpPr>
        <p:spPr bwMode="auto">
          <a:xfrm>
            <a:off x="838200" y="5395913"/>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d</a:t>
            </a:r>
            <a:endParaRPr lang="en-US"/>
          </a:p>
        </p:txBody>
      </p:sp>
      <p:sp>
        <p:nvSpPr>
          <p:cNvPr id="110601" name="Rectangle 9"/>
          <p:cNvSpPr>
            <a:spLocks noChangeArrowheads="1"/>
          </p:cNvSpPr>
          <p:nvPr/>
        </p:nvSpPr>
        <p:spPr bwMode="auto">
          <a:xfrm>
            <a:off x="704850" y="5257800"/>
            <a:ext cx="78295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0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E3B31F-FEBE-4B9E-AE46-93350BCD0712}" type="slidenum">
              <a:rPr lang="en-US">
                <a:solidFill>
                  <a:srgbClr val="003366"/>
                </a:solidFill>
              </a:rPr>
              <a:pPr eaLnBrk="1" hangingPunct="1"/>
              <a:t>58</a:t>
            </a:fld>
            <a:endParaRPr lang="en-US">
              <a:solidFill>
                <a:srgbClr val="003366"/>
              </a:solidFill>
            </a:endParaRPr>
          </a:p>
        </p:txBody>
      </p:sp>
      <p:sp>
        <p:nvSpPr>
          <p:cNvPr id="61444" name="Rectangle 2"/>
          <p:cNvSpPr>
            <a:spLocks noGrp="1" noChangeArrowheads="1"/>
          </p:cNvSpPr>
          <p:nvPr>
            <p:ph type="title"/>
          </p:nvPr>
        </p:nvSpPr>
        <p:spPr/>
        <p:txBody>
          <a:bodyPr/>
          <a:lstStyle/>
          <a:p>
            <a:pPr eaLnBrk="1" hangingPunct="1"/>
            <a:r>
              <a:rPr lang="es-ES" smtClean="0"/>
              <a:t>Fin del Capítulo 3</a:t>
            </a:r>
          </a:p>
        </p:txBody>
      </p:sp>
      <p:pic>
        <p:nvPicPr>
          <p:cNvPr id="61445" name="Picture 3" descr="dolphin sa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2657475"/>
            <a:ext cx="22002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440EE87-6FBD-4F33-822B-CDD090A40078}" type="slidenum">
              <a:rPr lang="en-US">
                <a:solidFill>
                  <a:srgbClr val="003366"/>
                </a:solidFill>
              </a:rPr>
              <a:pPr eaLnBrk="1" hangingPunct="1"/>
              <a:t>6</a:t>
            </a:fld>
            <a:endParaRPr lang="en-US">
              <a:solidFill>
                <a:srgbClr val="003366"/>
              </a:solidFill>
            </a:endParaRPr>
          </a:p>
        </p:txBody>
      </p:sp>
      <p:sp>
        <p:nvSpPr>
          <p:cNvPr id="8196" name="Rectangle 2"/>
          <p:cNvSpPr>
            <a:spLocks noGrp="1" noChangeArrowheads="1"/>
          </p:cNvSpPr>
          <p:nvPr>
            <p:ph type="title"/>
          </p:nvPr>
        </p:nvSpPr>
        <p:spPr/>
        <p:txBody>
          <a:bodyPr/>
          <a:lstStyle/>
          <a:p>
            <a:pPr eaLnBrk="1" hangingPunct="1"/>
            <a:r>
              <a:rPr lang="es-ES" smtClean="0"/>
              <a:t>Situaciones de Cruce</a:t>
            </a:r>
          </a:p>
        </p:txBody>
      </p:sp>
      <p:grpSp>
        <p:nvGrpSpPr>
          <p:cNvPr id="2" name="Group 24"/>
          <p:cNvGrpSpPr>
            <a:grpSpLocks/>
          </p:cNvGrpSpPr>
          <p:nvPr/>
        </p:nvGrpSpPr>
        <p:grpSpPr bwMode="auto">
          <a:xfrm>
            <a:off x="701675" y="2073275"/>
            <a:ext cx="3567113" cy="3806825"/>
            <a:chOff x="442" y="1306"/>
            <a:chExt cx="2247" cy="2398"/>
          </a:xfrm>
        </p:grpSpPr>
        <p:pic>
          <p:nvPicPr>
            <p:cNvPr id="8204" name="Picture 4" descr="2cros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 y="1743"/>
              <a:ext cx="2142" cy="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 Box 5"/>
            <p:cNvSpPr txBox="1">
              <a:spLocks noChangeArrowheads="1"/>
            </p:cNvSpPr>
            <p:nvPr/>
          </p:nvSpPr>
          <p:spPr bwMode="auto">
            <a:xfrm>
              <a:off x="1249" y="1306"/>
              <a:ext cx="144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Bote de Motor</a:t>
              </a:r>
            </a:p>
            <a:p>
              <a:pPr algn="ctr" eaLnBrk="1" hangingPunct="1"/>
              <a:r>
                <a:rPr lang="es-ES" sz="2400" b="1"/>
                <a:t>Sigue Rumbo</a:t>
              </a:r>
            </a:p>
          </p:txBody>
        </p:sp>
        <p:sp>
          <p:nvSpPr>
            <p:cNvPr id="8206" name="Text Box 6"/>
            <p:cNvSpPr txBox="1">
              <a:spLocks noChangeArrowheads="1"/>
            </p:cNvSpPr>
            <p:nvPr/>
          </p:nvSpPr>
          <p:spPr bwMode="auto">
            <a:xfrm>
              <a:off x="442" y="3181"/>
              <a:ext cx="141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Bote de Motor</a:t>
              </a:r>
            </a:p>
            <a:p>
              <a:pPr algn="ctr" eaLnBrk="1" hangingPunct="1"/>
              <a:r>
                <a:rPr lang="es-ES" sz="2400" b="1"/>
                <a:t>Cede Paso</a:t>
              </a:r>
            </a:p>
          </p:txBody>
        </p:sp>
      </p:grpSp>
      <p:grpSp>
        <p:nvGrpSpPr>
          <p:cNvPr id="3" name="Group 25"/>
          <p:cNvGrpSpPr>
            <a:grpSpLocks/>
          </p:cNvGrpSpPr>
          <p:nvPr/>
        </p:nvGrpSpPr>
        <p:grpSpPr bwMode="auto">
          <a:xfrm>
            <a:off x="3981450" y="3429000"/>
            <a:ext cx="5162550" cy="3643313"/>
            <a:chOff x="2412" y="1901"/>
            <a:chExt cx="3252" cy="2295"/>
          </a:xfrm>
        </p:grpSpPr>
        <p:pic>
          <p:nvPicPr>
            <p:cNvPr id="8201" name="Picture 8" descr="3cros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 y="1901"/>
              <a:ext cx="2983" cy="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9"/>
            <p:cNvSpPr txBox="1">
              <a:spLocks noChangeArrowheads="1"/>
            </p:cNvSpPr>
            <p:nvPr/>
          </p:nvSpPr>
          <p:spPr bwMode="auto">
            <a:xfrm>
              <a:off x="2412" y="3440"/>
              <a:ext cx="1364"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b="1"/>
                <a:t>Velero</a:t>
              </a:r>
            </a:p>
            <a:p>
              <a:pPr eaLnBrk="1" hangingPunct="1"/>
              <a:r>
                <a:rPr lang="es-ES" sz="2400" b="1"/>
                <a:t>Sigue Rumbo</a:t>
              </a:r>
            </a:p>
            <a:p>
              <a:pPr eaLnBrk="1" hangingPunct="1"/>
              <a:endParaRPr lang="es-ES" sz="2400" b="1"/>
            </a:p>
          </p:txBody>
        </p:sp>
        <p:sp>
          <p:nvSpPr>
            <p:cNvPr id="8203" name="Text Box 10"/>
            <p:cNvSpPr txBox="1">
              <a:spLocks noChangeArrowheads="1"/>
            </p:cNvSpPr>
            <p:nvPr/>
          </p:nvSpPr>
          <p:spPr bwMode="auto">
            <a:xfrm>
              <a:off x="4236" y="1901"/>
              <a:ext cx="1419"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Bote de Motor</a:t>
              </a:r>
            </a:p>
            <a:p>
              <a:pPr algn="ctr" eaLnBrk="1" hangingPunct="1"/>
              <a:r>
                <a:rPr lang="es-ES" sz="2400" b="1"/>
                <a:t>Cede Paso</a:t>
              </a:r>
            </a:p>
          </p:txBody>
        </p:sp>
      </p:grpSp>
      <p:sp>
        <p:nvSpPr>
          <p:cNvPr id="8199" name="Oval 11"/>
          <p:cNvSpPr>
            <a:spLocks noChangeArrowheads="1"/>
          </p:cNvSpPr>
          <p:nvPr/>
        </p:nvSpPr>
        <p:spPr bwMode="auto">
          <a:xfrm>
            <a:off x="3048000" y="17526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8200" name="Oval 12"/>
          <p:cNvSpPr>
            <a:spLocks noChangeArrowheads="1"/>
          </p:cNvSpPr>
          <p:nvPr/>
        </p:nvSpPr>
        <p:spPr bwMode="auto">
          <a:xfrm>
            <a:off x="7772400" y="26670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2</a:t>
            </a:r>
            <a:endParaRPr lang="en-US"/>
          </a:p>
        </p:txBody>
      </p:sp>
      <p:sp>
        <p:nvSpPr>
          <p:cNvPr id="4" name="Footer Placeholder 3"/>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8533D7E-24AD-4FFD-AB78-06B728DBD282}" type="slidenum">
              <a:rPr lang="en-US">
                <a:solidFill>
                  <a:srgbClr val="003366"/>
                </a:solidFill>
              </a:rPr>
              <a:pPr eaLnBrk="1" hangingPunct="1"/>
              <a:t>7</a:t>
            </a:fld>
            <a:endParaRPr lang="en-US">
              <a:solidFill>
                <a:srgbClr val="003366"/>
              </a:solidFill>
            </a:endParaRPr>
          </a:p>
        </p:txBody>
      </p:sp>
      <p:sp>
        <p:nvSpPr>
          <p:cNvPr id="9220" name="Rectangle 2"/>
          <p:cNvSpPr>
            <a:spLocks noGrp="1" noChangeArrowheads="1"/>
          </p:cNvSpPr>
          <p:nvPr>
            <p:ph type="title"/>
          </p:nvPr>
        </p:nvSpPr>
        <p:spPr/>
        <p:txBody>
          <a:bodyPr/>
          <a:lstStyle/>
          <a:p>
            <a:pPr eaLnBrk="1" hangingPunct="1"/>
            <a:r>
              <a:rPr lang="es-ES" smtClean="0"/>
              <a:t>Pasando</a:t>
            </a:r>
          </a:p>
        </p:txBody>
      </p:sp>
      <p:grpSp>
        <p:nvGrpSpPr>
          <p:cNvPr id="2" name="Group 3"/>
          <p:cNvGrpSpPr>
            <a:grpSpLocks/>
          </p:cNvGrpSpPr>
          <p:nvPr/>
        </p:nvGrpSpPr>
        <p:grpSpPr bwMode="auto">
          <a:xfrm>
            <a:off x="1473200" y="2209800"/>
            <a:ext cx="5994400" cy="3660775"/>
            <a:chOff x="928" y="1392"/>
            <a:chExt cx="3776" cy="2306"/>
          </a:xfrm>
        </p:grpSpPr>
        <p:pic>
          <p:nvPicPr>
            <p:cNvPr id="9223" name="Picture 4" descr="overta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 y="1392"/>
              <a:ext cx="3696"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5"/>
            <p:cNvSpPr txBox="1">
              <a:spLocks noChangeArrowheads="1"/>
            </p:cNvSpPr>
            <p:nvPr/>
          </p:nvSpPr>
          <p:spPr bwMode="auto">
            <a:xfrm>
              <a:off x="928" y="2809"/>
              <a:ext cx="11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Cede Paso</a:t>
              </a:r>
            </a:p>
          </p:txBody>
        </p:sp>
        <p:sp>
          <p:nvSpPr>
            <p:cNvPr id="9225" name="Text Box 6"/>
            <p:cNvSpPr txBox="1">
              <a:spLocks noChangeArrowheads="1"/>
            </p:cNvSpPr>
            <p:nvPr/>
          </p:nvSpPr>
          <p:spPr bwMode="auto">
            <a:xfrm>
              <a:off x="3338" y="2809"/>
              <a:ext cx="1364"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Sigue Rumbo</a:t>
              </a:r>
            </a:p>
          </p:txBody>
        </p:sp>
      </p:grpSp>
      <p:sp>
        <p:nvSpPr>
          <p:cNvPr id="9222" name="Oval 7"/>
          <p:cNvSpPr>
            <a:spLocks noChangeArrowheads="1"/>
          </p:cNvSpPr>
          <p:nvPr/>
        </p:nvSpPr>
        <p:spPr bwMode="auto">
          <a:xfrm>
            <a:off x="1066800" y="3886200"/>
            <a:ext cx="314325" cy="314325"/>
          </a:xfrm>
          <a:prstGeom prst="ellipse">
            <a:avLst/>
          </a:prstGeom>
          <a:solidFill>
            <a:srgbClr val="CC0000"/>
          </a:solidFill>
          <a:ln w="28575">
            <a:solidFill>
              <a:schemeClr val="bg1"/>
            </a:solidFill>
            <a:round/>
            <a:headEnd/>
            <a:tailEnd type="none" w="med" len="lg"/>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chemeClr val="bg1"/>
                </a:solidFill>
              </a:rPr>
              <a:t>1</a:t>
            </a:r>
            <a:endParaRPr lang="en-US"/>
          </a:p>
        </p:txBody>
      </p:sp>
      <p:sp>
        <p:nvSpPr>
          <p:cNvPr id="3" name="Footer Placeholder 2"/>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5F9845-3611-4A97-8BF9-D5A193988E98}" type="slidenum">
              <a:rPr lang="en-US">
                <a:solidFill>
                  <a:srgbClr val="003366"/>
                </a:solidFill>
              </a:rPr>
              <a:pPr eaLnBrk="1" hangingPunct="1"/>
              <a:t>8</a:t>
            </a:fld>
            <a:endParaRPr lang="en-US">
              <a:solidFill>
                <a:srgbClr val="003366"/>
              </a:solidFill>
            </a:endParaRPr>
          </a:p>
        </p:txBody>
      </p:sp>
      <p:sp>
        <p:nvSpPr>
          <p:cNvPr id="10244" name="Rectangle 2"/>
          <p:cNvSpPr>
            <a:spLocks noGrp="1" noChangeArrowheads="1"/>
          </p:cNvSpPr>
          <p:nvPr>
            <p:ph type="title"/>
          </p:nvPr>
        </p:nvSpPr>
        <p:spPr/>
        <p:txBody>
          <a:bodyPr/>
          <a:lstStyle/>
          <a:p>
            <a:pPr eaLnBrk="1" hangingPunct="1"/>
            <a:r>
              <a:rPr lang="es-ES" sz="4000" smtClean="0"/>
              <a:t>Veleros Encontrándose</a:t>
            </a:r>
            <a:br>
              <a:rPr lang="es-ES" sz="4000" smtClean="0"/>
            </a:br>
            <a:r>
              <a:rPr lang="es-ES" sz="4000" smtClean="0"/>
              <a:t>Con Otros Veleros</a:t>
            </a:r>
          </a:p>
        </p:txBody>
      </p:sp>
      <p:pic>
        <p:nvPicPr>
          <p:cNvPr id="10245" name="Picture 3" descr="sail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88" y="3706813"/>
            <a:ext cx="9604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sail 2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9688" y="3505200"/>
            <a:ext cx="9366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5"/>
          <p:cNvSpPr txBox="1">
            <a:spLocks noChangeArrowheads="1"/>
          </p:cNvSpPr>
          <p:nvPr/>
        </p:nvSpPr>
        <p:spPr bwMode="auto">
          <a:xfrm>
            <a:off x="3048000" y="3508375"/>
            <a:ext cx="1670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000" b="1"/>
              <a:t>Barlovento Bote</a:t>
            </a:r>
            <a:endParaRPr lang="es-ES"/>
          </a:p>
        </p:txBody>
      </p:sp>
      <p:sp>
        <p:nvSpPr>
          <p:cNvPr id="10248" name="Text Box 6"/>
          <p:cNvSpPr txBox="1">
            <a:spLocks noChangeArrowheads="1"/>
          </p:cNvSpPr>
          <p:nvPr/>
        </p:nvSpPr>
        <p:spPr bwMode="auto">
          <a:xfrm>
            <a:off x="7086600" y="3859213"/>
            <a:ext cx="1666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400" b="1"/>
              <a:t>Sotavento Bote</a:t>
            </a:r>
            <a:endParaRPr lang="es-ES"/>
          </a:p>
        </p:txBody>
      </p:sp>
      <p:grpSp>
        <p:nvGrpSpPr>
          <p:cNvPr id="10249" name="Group 7"/>
          <p:cNvGrpSpPr>
            <a:grpSpLocks/>
          </p:cNvGrpSpPr>
          <p:nvPr/>
        </p:nvGrpSpPr>
        <p:grpSpPr bwMode="auto">
          <a:xfrm>
            <a:off x="1600200" y="1752600"/>
            <a:ext cx="1695450" cy="4514850"/>
            <a:chOff x="1008" y="1104"/>
            <a:chExt cx="1068" cy="2844"/>
          </a:xfrm>
        </p:grpSpPr>
        <p:pic>
          <p:nvPicPr>
            <p:cNvPr id="10250" name="Picture 8" descr="wind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 y="1104"/>
              <a:ext cx="1068" cy="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Group 9"/>
            <p:cNvGrpSpPr>
              <a:grpSpLocks/>
            </p:cNvGrpSpPr>
            <p:nvPr/>
          </p:nvGrpSpPr>
          <p:grpSpPr bwMode="auto">
            <a:xfrm>
              <a:off x="1029" y="1488"/>
              <a:ext cx="1047" cy="2046"/>
              <a:chOff x="1029" y="1488"/>
              <a:chExt cx="1047" cy="2046"/>
            </a:xfrm>
          </p:grpSpPr>
          <p:sp>
            <p:nvSpPr>
              <p:cNvPr id="10252" name="Text Box 10"/>
              <p:cNvSpPr txBox="1">
                <a:spLocks noChangeArrowheads="1"/>
              </p:cNvSpPr>
              <p:nvPr/>
            </p:nvSpPr>
            <p:spPr bwMode="auto">
              <a:xfrm>
                <a:off x="1029" y="2400"/>
                <a:ext cx="10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1200" b="1">
                    <a:solidFill>
                      <a:schemeClr val="bg1"/>
                    </a:solidFill>
                  </a:rPr>
                  <a:t>Dirección del viento</a:t>
                </a:r>
              </a:p>
            </p:txBody>
          </p:sp>
          <p:sp>
            <p:nvSpPr>
              <p:cNvPr id="10253" name="Text Box 11"/>
              <p:cNvSpPr txBox="1">
                <a:spLocks noChangeArrowheads="1"/>
              </p:cNvSpPr>
              <p:nvPr/>
            </p:nvSpPr>
            <p:spPr bwMode="auto">
              <a:xfrm>
                <a:off x="1038" y="3360"/>
                <a:ext cx="10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1200" b="1">
                    <a:solidFill>
                      <a:schemeClr val="bg1"/>
                    </a:solidFill>
                  </a:rPr>
                  <a:t>Dirección del viento</a:t>
                </a:r>
              </a:p>
            </p:txBody>
          </p:sp>
          <p:sp>
            <p:nvSpPr>
              <p:cNvPr id="10254" name="Text Box 12"/>
              <p:cNvSpPr txBox="1">
                <a:spLocks noChangeArrowheads="1"/>
              </p:cNvSpPr>
              <p:nvPr/>
            </p:nvSpPr>
            <p:spPr bwMode="auto">
              <a:xfrm>
                <a:off x="1038" y="1488"/>
                <a:ext cx="1038"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1200" b="1">
                    <a:solidFill>
                      <a:schemeClr val="bg1"/>
                    </a:solidFill>
                  </a:rPr>
                  <a:t>Dirección del viento</a:t>
                </a:r>
              </a:p>
              <a:p>
                <a:pPr eaLnBrk="1" hangingPunct="1"/>
                <a:endParaRPr lang="es-ES"/>
              </a:p>
            </p:txBody>
          </p:sp>
        </p:gr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A6EFDE4-6CFF-44DB-9AF1-37F62891FEBD}" type="slidenum">
              <a:rPr lang="en-US">
                <a:solidFill>
                  <a:srgbClr val="003366"/>
                </a:solidFill>
              </a:rPr>
              <a:pPr eaLnBrk="1" hangingPunct="1"/>
              <a:t>9</a:t>
            </a:fld>
            <a:endParaRPr lang="en-US">
              <a:solidFill>
                <a:srgbClr val="003366"/>
              </a:solidFill>
            </a:endParaRPr>
          </a:p>
        </p:txBody>
      </p:sp>
      <p:sp>
        <p:nvSpPr>
          <p:cNvPr id="11268" name="Rectangle 2"/>
          <p:cNvSpPr>
            <a:spLocks noGrp="1" noChangeArrowheads="1"/>
          </p:cNvSpPr>
          <p:nvPr>
            <p:ph type="title"/>
          </p:nvPr>
        </p:nvSpPr>
        <p:spPr/>
        <p:txBody>
          <a:bodyPr/>
          <a:lstStyle/>
          <a:p>
            <a:pPr eaLnBrk="1" hangingPunct="1"/>
            <a:r>
              <a:rPr lang="es-ES" smtClean="0"/>
              <a:t>Viento en el Mismo Lado</a:t>
            </a:r>
          </a:p>
        </p:txBody>
      </p:sp>
      <p:grpSp>
        <p:nvGrpSpPr>
          <p:cNvPr id="11269" name="Group 3"/>
          <p:cNvGrpSpPr>
            <a:grpSpLocks/>
          </p:cNvGrpSpPr>
          <p:nvPr/>
        </p:nvGrpSpPr>
        <p:grpSpPr bwMode="auto">
          <a:xfrm>
            <a:off x="1524000" y="1589088"/>
            <a:ext cx="6096000" cy="5116512"/>
            <a:chOff x="960" y="1001"/>
            <a:chExt cx="3840" cy="3223"/>
          </a:xfrm>
        </p:grpSpPr>
        <p:grpSp>
          <p:nvGrpSpPr>
            <p:cNvPr id="11270" name="Group 4"/>
            <p:cNvGrpSpPr>
              <a:grpSpLocks/>
            </p:cNvGrpSpPr>
            <p:nvPr/>
          </p:nvGrpSpPr>
          <p:grpSpPr bwMode="auto">
            <a:xfrm>
              <a:off x="960" y="1001"/>
              <a:ext cx="3840" cy="3223"/>
              <a:chOff x="960" y="782"/>
              <a:chExt cx="3840" cy="3223"/>
            </a:xfrm>
          </p:grpSpPr>
          <p:pic>
            <p:nvPicPr>
              <p:cNvPr id="11275" name="Picture 5" descr="wind same s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 y="893"/>
                <a:ext cx="3840"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 Box 6"/>
              <p:cNvSpPr txBox="1">
                <a:spLocks noChangeArrowheads="1"/>
              </p:cNvSpPr>
              <p:nvPr/>
            </p:nvSpPr>
            <p:spPr bwMode="auto">
              <a:xfrm>
                <a:off x="2821" y="782"/>
                <a:ext cx="16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000" b="1"/>
                  <a:t>Dirección del viento</a:t>
                </a:r>
              </a:p>
            </p:txBody>
          </p:sp>
          <p:sp>
            <p:nvSpPr>
              <p:cNvPr id="11277" name="Text Box 7"/>
              <p:cNvSpPr txBox="1">
                <a:spLocks noChangeArrowheads="1"/>
              </p:cNvSpPr>
              <p:nvPr/>
            </p:nvSpPr>
            <p:spPr bwMode="auto">
              <a:xfrm>
                <a:off x="1248" y="1488"/>
                <a:ext cx="11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400" b="1"/>
                  <a:t>Cede Paso</a:t>
                </a:r>
              </a:p>
            </p:txBody>
          </p:sp>
        </p:grpSp>
        <p:grpSp>
          <p:nvGrpSpPr>
            <p:cNvPr id="11271" name="Group 8"/>
            <p:cNvGrpSpPr>
              <a:grpSpLocks/>
            </p:cNvGrpSpPr>
            <p:nvPr/>
          </p:nvGrpSpPr>
          <p:grpSpPr bwMode="auto">
            <a:xfrm>
              <a:off x="1299" y="2784"/>
              <a:ext cx="970" cy="1200"/>
              <a:chOff x="1235" y="2736"/>
              <a:chExt cx="970" cy="1200"/>
            </a:xfrm>
          </p:grpSpPr>
          <p:sp>
            <p:nvSpPr>
              <p:cNvPr id="11272" name="Text Box 9"/>
              <p:cNvSpPr txBox="1">
                <a:spLocks noChangeArrowheads="1"/>
              </p:cNvSpPr>
              <p:nvPr/>
            </p:nvSpPr>
            <p:spPr bwMode="auto">
              <a:xfrm>
                <a:off x="1235" y="3110"/>
                <a:ext cx="97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2000" b="1"/>
                  <a:t>Barlobento</a:t>
                </a:r>
              </a:p>
              <a:p>
                <a:pPr algn="ctr" eaLnBrk="1" hangingPunct="1"/>
                <a:r>
                  <a:rPr lang="es-ES" sz="2000" b="1"/>
                  <a:t>Sotavento</a:t>
                </a:r>
              </a:p>
            </p:txBody>
          </p:sp>
          <p:sp>
            <p:nvSpPr>
              <p:cNvPr id="11273" name="AutoShape 10"/>
              <p:cNvSpPr>
                <a:spLocks noChangeArrowheads="1"/>
              </p:cNvSpPr>
              <p:nvPr/>
            </p:nvSpPr>
            <p:spPr bwMode="auto">
              <a:xfrm>
                <a:off x="1632" y="2736"/>
                <a:ext cx="192" cy="432"/>
              </a:xfrm>
              <a:prstGeom prst="upArrow">
                <a:avLst>
                  <a:gd name="adj1" fmla="val 50000"/>
                  <a:gd name="adj2" fmla="val 56250"/>
                </a:avLst>
              </a:prstGeom>
              <a:solidFill>
                <a:schemeClr val="tx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
            <p:nvSpPr>
              <p:cNvPr id="11274" name="AutoShape 11"/>
              <p:cNvSpPr>
                <a:spLocks noChangeArrowheads="1"/>
              </p:cNvSpPr>
              <p:nvPr/>
            </p:nvSpPr>
            <p:spPr bwMode="auto">
              <a:xfrm>
                <a:off x="1632" y="3504"/>
                <a:ext cx="192" cy="432"/>
              </a:xfrm>
              <a:prstGeom prst="downArrow">
                <a:avLst>
                  <a:gd name="adj1" fmla="val 50000"/>
                  <a:gd name="adj2" fmla="val 56250"/>
                </a:avLst>
              </a:prstGeom>
              <a:solidFill>
                <a:schemeClr val="tx1"/>
              </a:solidFill>
              <a:ln w="9525">
                <a:solidFill>
                  <a:schemeClr val="tx1"/>
                </a:solidFill>
                <a:miter lim="800000"/>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grpSp>
      </p:grpSp>
      <p:sp>
        <p:nvSpPr>
          <p:cNvPr id="2" name="Footer Placeholder 1"/>
          <p:cNvSpPr>
            <a:spLocks noGrp="1"/>
          </p:cNvSpPr>
          <p:nvPr>
            <p:ph type="ftr" sz="quarter" idx="11"/>
          </p:nvPr>
        </p:nvSpPr>
        <p:spPr/>
        <p:txBody>
          <a:bodyPr/>
          <a:lstStyle/>
          <a:p>
            <a:pPr>
              <a:defRPr/>
            </a:pPr>
            <a:r>
              <a:rPr lang="en-US" smtClean="0"/>
              <a:t>Version: Feb 2014                    Copyright 2014 - Coast Guard Auxiliary Association, Inc. </a:t>
            </a:r>
            <a:endParaRPr lang="en-US" sz="1400"/>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Aux 2">
  <a:themeElements>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fontScheme name="Aux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x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x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x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x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x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x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x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x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x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x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x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x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Aux 2</Template>
  <TotalTime>1082</TotalTime>
  <Words>3740</Words>
  <Application>Microsoft Office PowerPoint</Application>
  <PresentationFormat>On-screen Show (4:3)</PresentationFormat>
  <Paragraphs>860</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Arial Black</vt:lpstr>
      <vt:lpstr>Tahoma</vt:lpstr>
      <vt:lpstr>Times New Roman</vt:lpstr>
      <vt:lpstr>Wingdings</vt:lpstr>
      <vt:lpstr>Aux 2</vt:lpstr>
      <vt:lpstr>Capítulo 3</vt:lpstr>
      <vt:lpstr>   Reglas de Navegación </vt:lpstr>
      <vt:lpstr>Cómo Prevenir   Colisiones</vt:lpstr>
      <vt:lpstr> Encontrarse Con Otros Botes</vt:lpstr>
      <vt:lpstr>   Encontrándose de Frente  </vt:lpstr>
      <vt:lpstr>Situaciones de Cruce</vt:lpstr>
      <vt:lpstr>Pasando</vt:lpstr>
      <vt:lpstr>Veleros Encontrándose Con Otros Veleros</vt:lpstr>
      <vt:lpstr>Viento en el Mismo Lado</vt:lpstr>
      <vt:lpstr>Viento en el Lado Diferente</vt:lpstr>
      <vt:lpstr>Viento de Popa</vt:lpstr>
      <vt:lpstr>Luces de Navegación</vt:lpstr>
      <vt:lpstr>     Luces en Remolques</vt:lpstr>
      <vt:lpstr>    Luces en Remolques</vt:lpstr>
      <vt:lpstr>   Navegación Nocturna</vt:lpstr>
      <vt:lpstr>Velero en la Noche</vt:lpstr>
      <vt:lpstr>     ¡Cede El Paso Al Velero!</vt:lpstr>
      <vt:lpstr>Navegación Nocturna</vt:lpstr>
      <vt:lpstr>Señales de Sonido</vt:lpstr>
      <vt:lpstr>Señales de Sonido</vt:lpstr>
      <vt:lpstr>Señales de Sonido</vt:lpstr>
      <vt:lpstr>   E.U. Señalización Marítima </vt:lpstr>
      <vt:lpstr>E.U. Ayudas  Para Navegación </vt:lpstr>
      <vt:lpstr>Balizas Diurnas</vt:lpstr>
      <vt:lpstr>Boyas Encendidas </vt:lpstr>
      <vt:lpstr>Canal Intracostero</vt:lpstr>
      <vt:lpstr>Símbolos ICW</vt:lpstr>
      <vt:lpstr>Ríos Occidentales</vt:lpstr>
      <vt:lpstr>Ayudas No-Laterales</vt:lpstr>
      <vt:lpstr>Ayudas No-Laterales</vt:lpstr>
      <vt:lpstr>Señales Regulatorias</vt:lpstr>
      <vt:lpstr>Navegando en Agua</vt:lpstr>
      <vt:lpstr>Compás de Dirección</vt:lpstr>
      <vt:lpstr>    Herramienta Más Valiosa</vt:lpstr>
      <vt:lpstr>Pilotaje</vt:lpstr>
      <vt:lpstr>Sistemas de   Posicionamiento Global (GPS)</vt:lpstr>
      <vt:lpstr>GPS  para Marineros</vt:lpstr>
      <vt:lpstr>Peligros de Diques “Bajo la Cabeza”</vt:lpstr>
      <vt:lpstr>Esclusas</vt:lpstr>
      <vt:lpstr>Señales de Tráfico en las Esclusas</vt:lpstr>
      <vt:lpstr>Tránsito en Esclusas</vt:lpstr>
      <vt:lpstr>Puentes</vt:lpstr>
      <vt:lpstr>Compruebe el Espacio</vt:lpstr>
      <vt:lpstr>Mareas en las  Aguas Costeras</vt:lpstr>
      <vt:lpstr>Repaso Capítulo 3</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Fin del Capítulo 3</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Stroup, Daniel</cp:lastModifiedBy>
  <cp:revision>272</cp:revision>
  <dcterms:created xsi:type="dcterms:W3CDTF">2006-04-04T00:02:01Z</dcterms:created>
  <dcterms:modified xsi:type="dcterms:W3CDTF">2014-02-06T19:56:35Z</dcterms:modified>
</cp:coreProperties>
</file>